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y="5143500" cx="9144000"/>
  <p:notesSz cx="6858000" cy="9144000"/>
  <p:embeddedFontLst>
    <p:embeddedFont>
      <p:font typeface="Economica"/>
      <p:regular r:id="rId23"/>
      <p:bold r:id="rId24"/>
      <p:italic r:id="rId25"/>
      <p:boldItalic r:id="rId26"/>
    </p:embeddedFont>
    <p:embeddedFont>
      <p:font typeface="Open Sans"/>
      <p:regular r:id="rId27"/>
      <p:bold r:id="rId28"/>
      <p:italic r:id="rId29"/>
      <p:boldItalic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Economica-bold.fntdata"/><Relationship Id="rId23" Type="http://schemas.openxmlformats.org/officeDocument/2006/relationships/font" Target="fonts/Economica-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Economica-boldItalic.fntdata"/><Relationship Id="rId25" Type="http://schemas.openxmlformats.org/officeDocument/2006/relationships/font" Target="fonts/Economica-italic.fntdata"/><Relationship Id="rId28" Type="http://schemas.openxmlformats.org/officeDocument/2006/relationships/font" Target="fonts/OpenSans-bold.fntdata"/><Relationship Id="rId27" Type="http://schemas.openxmlformats.org/officeDocument/2006/relationships/font" Target="fonts/OpenSans-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OpenSans-italic.fntdata"/><Relationship Id="rId7" Type="http://schemas.openxmlformats.org/officeDocument/2006/relationships/slide" Target="slides/slide2.xml"/><Relationship Id="rId8" Type="http://schemas.openxmlformats.org/officeDocument/2006/relationships/slide" Target="slides/slide3.xml"/><Relationship Id="rId30" Type="http://schemas.openxmlformats.org/officeDocument/2006/relationships/font" Target="fonts/OpenSans-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8" name="Shape 58"/>
        <p:cNvGrpSpPr/>
        <p:nvPr/>
      </p:nvGrpSpPr>
      <p:grpSpPr>
        <a:xfrm>
          <a:off x="0" y="0"/>
          <a:ext cx="0" cy="0"/>
          <a:chOff x="0" y="0"/>
          <a:chExt cx="0" cy="0"/>
        </a:xfrm>
      </p:grpSpPr>
      <p:sp>
        <p:nvSpPr>
          <p:cNvPr id="59" name="Shape 59"/>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60" name="Shape 6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7" name="Shape 117"/>
        <p:cNvGrpSpPr/>
        <p:nvPr/>
      </p:nvGrpSpPr>
      <p:grpSpPr>
        <a:xfrm>
          <a:off x="0" y="0"/>
          <a:ext cx="0" cy="0"/>
          <a:chOff x="0" y="0"/>
          <a:chExt cx="0" cy="0"/>
        </a:xfrm>
      </p:grpSpPr>
      <p:sp>
        <p:nvSpPr>
          <p:cNvPr id="118" name="Shape 11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9" name="Shape 11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3" name="Shape 123"/>
        <p:cNvGrpSpPr/>
        <p:nvPr/>
      </p:nvGrpSpPr>
      <p:grpSpPr>
        <a:xfrm>
          <a:off x="0" y="0"/>
          <a:ext cx="0" cy="0"/>
          <a:chOff x="0" y="0"/>
          <a:chExt cx="0" cy="0"/>
        </a:xfrm>
      </p:grpSpPr>
      <p:sp>
        <p:nvSpPr>
          <p:cNvPr id="124" name="Shape 12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5" name="Shape 12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9" name="Shape 129"/>
        <p:cNvGrpSpPr/>
        <p:nvPr/>
      </p:nvGrpSpPr>
      <p:grpSpPr>
        <a:xfrm>
          <a:off x="0" y="0"/>
          <a:ext cx="0" cy="0"/>
          <a:chOff x="0" y="0"/>
          <a:chExt cx="0" cy="0"/>
        </a:xfrm>
      </p:grpSpPr>
      <p:sp>
        <p:nvSpPr>
          <p:cNvPr id="130" name="Shape 13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1" name="Shape 13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5" name="Shape 135"/>
        <p:cNvGrpSpPr/>
        <p:nvPr/>
      </p:nvGrpSpPr>
      <p:grpSpPr>
        <a:xfrm>
          <a:off x="0" y="0"/>
          <a:ext cx="0" cy="0"/>
          <a:chOff x="0" y="0"/>
          <a:chExt cx="0" cy="0"/>
        </a:xfrm>
      </p:grpSpPr>
      <p:sp>
        <p:nvSpPr>
          <p:cNvPr id="136" name="Shape 13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7" name="Shape 13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1" name="Shape 141"/>
        <p:cNvGrpSpPr/>
        <p:nvPr/>
      </p:nvGrpSpPr>
      <p:grpSpPr>
        <a:xfrm>
          <a:off x="0" y="0"/>
          <a:ext cx="0" cy="0"/>
          <a:chOff x="0" y="0"/>
          <a:chExt cx="0" cy="0"/>
        </a:xfrm>
      </p:grpSpPr>
      <p:sp>
        <p:nvSpPr>
          <p:cNvPr id="142" name="Shape 14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3" name="Shape 14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7" name="Shape 147"/>
        <p:cNvGrpSpPr/>
        <p:nvPr/>
      </p:nvGrpSpPr>
      <p:grpSpPr>
        <a:xfrm>
          <a:off x="0" y="0"/>
          <a:ext cx="0" cy="0"/>
          <a:chOff x="0" y="0"/>
          <a:chExt cx="0" cy="0"/>
        </a:xfrm>
      </p:grpSpPr>
      <p:sp>
        <p:nvSpPr>
          <p:cNvPr id="148" name="Shape 14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9" name="Shape 14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3" name="Shape 153"/>
        <p:cNvGrpSpPr/>
        <p:nvPr/>
      </p:nvGrpSpPr>
      <p:grpSpPr>
        <a:xfrm>
          <a:off x="0" y="0"/>
          <a:ext cx="0" cy="0"/>
          <a:chOff x="0" y="0"/>
          <a:chExt cx="0" cy="0"/>
        </a:xfrm>
      </p:grpSpPr>
      <p:sp>
        <p:nvSpPr>
          <p:cNvPr id="154" name="Shape 15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5" name="Shape 15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9" name="Shape 159"/>
        <p:cNvGrpSpPr/>
        <p:nvPr/>
      </p:nvGrpSpPr>
      <p:grpSpPr>
        <a:xfrm>
          <a:off x="0" y="0"/>
          <a:ext cx="0" cy="0"/>
          <a:chOff x="0" y="0"/>
          <a:chExt cx="0" cy="0"/>
        </a:xfrm>
      </p:grpSpPr>
      <p:sp>
        <p:nvSpPr>
          <p:cNvPr id="160" name="Shape 16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1" name="Shape 16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4" name="Shape 64"/>
        <p:cNvGrpSpPr/>
        <p:nvPr/>
      </p:nvGrpSpPr>
      <p:grpSpPr>
        <a:xfrm>
          <a:off x="0" y="0"/>
          <a:ext cx="0" cy="0"/>
          <a:chOff x="0" y="0"/>
          <a:chExt cx="0" cy="0"/>
        </a:xfrm>
      </p:grpSpPr>
      <p:sp>
        <p:nvSpPr>
          <p:cNvPr id="65" name="Shape 6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6" name="Shape 6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1" name="Shape 71"/>
        <p:cNvGrpSpPr/>
        <p:nvPr/>
      </p:nvGrpSpPr>
      <p:grpSpPr>
        <a:xfrm>
          <a:off x="0" y="0"/>
          <a:ext cx="0" cy="0"/>
          <a:chOff x="0" y="0"/>
          <a:chExt cx="0" cy="0"/>
        </a:xfrm>
      </p:grpSpPr>
      <p:sp>
        <p:nvSpPr>
          <p:cNvPr id="72" name="Shape 7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3" name="Shape 7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8" name="Shape 78"/>
        <p:cNvGrpSpPr/>
        <p:nvPr/>
      </p:nvGrpSpPr>
      <p:grpSpPr>
        <a:xfrm>
          <a:off x="0" y="0"/>
          <a:ext cx="0" cy="0"/>
          <a:chOff x="0" y="0"/>
          <a:chExt cx="0" cy="0"/>
        </a:xfrm>
      </p:grpSpPr>
      <p:sp>
        <p:nvSpPr>
          <p:cNvPr id="79" name="Shape 7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0" name="Shape 8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5" name="Shape 85"/>
        <p:cNvGrpSpPr/>
        <p:nvPr/>
      </p:nvGrpSpPr>
      <p:grpSpPr>
        <a:xfrm>
          <a:off x="0" y="0"/>
          <a:ext cx="0" cy="0"/>
          <a:chOff x="0" y="0"/>
          <a:chExt cx="0" cy="0"/>
        </a:xfrm>
      </p:grpSpPr>
      <p:sp>
        <p:nvSpPr>
          <p:cNvPr id="86" name="Shape 8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7" name="Shape 8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2" name="Shape 92"/>
        <p:cNvGrpSpPr/>
        <p:nvPr/>
      </p:nvGrpSpPr>
      <p:grpSpPr>
        <a:xfrm>
          <a:off x="0" y="0"/>
          <a:ext cx="0" cy="0"/>
          <a:chOff x="0" y="0"/>
          <a:chExt cx="0" cy="0"/>
        </a:xfrm>
      </p:grpSpPr>
      <p:sp>
        <p:nvSpPr>
          <p:cNvPr id="93" name="Shape 9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4" name="Shape 9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9" name="Shape 99"/>
        <p:cNvGrpSpPr/>
        <p:nvPr/>
      </p:nvGrpSpPr>
      <p:grpSpPr>
        <a:xfrm>
          <a:off x="0" y="0"/>
          <a:ext cx="0" cy="0"/>
          <a:chOff x="0" y="0"/>
          <a:chExt cx="0" cy="0"/>
        </a:xfrm>
      </p:grpSpPr>
      <p:sp>
        <p:nvSpPr>
          <p:cNvPr id="100" name="Shape 10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1" name="Shape 10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5" name="Shape 105"/>
        <p:cNvGrpSpPr/>
        <p:nvPr/>
      </p:nvGrpSpPr>
      <p:grpSpPr>
        <a:xfrm>
          <a:off x="0" y="0"/>
          <a:ext cx="0" cy="0"/>
          <a:chOff x="0" y="0"/>
          <a:chExt cx="0" cy="0"/>
        </a:xfrm>
      </p:grpSpPr>
      <p:sp>
        <p:nvSpPr>
          <p:cNvPr id="106" name="Shape 10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7" name="Shape 10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1" name="Shape 111"/>
        <p:cNvGrpSpPr/>
        <p:nvPr/>
      </p:nvGrpSpPr>
      <p:grpSpPr>
        <a:xfrm>
          <a:off x="0" y="0"/>
          <a:ext cx="0" cy="0"/>
          <a:chOff x="0" y="0"/>
          <a:chExt cx="0" cy="0"/>
        </a:xfrm>
      </p:grpSpPr>
      <p:sp>
        <p:nvSpPr>
          <p:cNvPr id="112" name="Shape 11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3" name="Shape 11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Shape 10"/>
          <p:cNvSpPr/>
          <p:nvPr/>
        </p:nvSpPr>
        <p:spPr>
          <a:xfrm>
            <a:off x="2744013" y="756700"/>
            <a:ext cx="1081625" cy="1124950"/>
          </a:xfrm>
          <a:custGeom>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11" name="Shape 11"/>
          <p:cNvSpPr/>
          <p:nvPr/>
        </p:nvSpPr>
        <p:spPr>
          <a:xfrm rot="10800000">
            <a:off x="5318350" y="3266725"/>
            <a:ext cx="1081625" cy="1124950"/>
          </a:xfrm>
          <a:custGeom>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12" name="Shape 12"/>
          <p:cNvSpPr txBox="1"/>
          <p:nvPr>
            <p:ph type="ctrTitle"/>
          </p:nvPr>
        </p:nvSpPr>
        <p:spPr>
          <a:xfrm>
            <a:off x="3044700" y="1444255"/>
            <a:ext cx="3054600" cy="1537200"/>
          </a:xfrm>
          <a:prstGeom prst="rect">
            <a:avLst/>
          </a:prstGeom>
        </p:spPr>
        <p:txBody>
          <a:bodyPr anchorCtr="0" anchor="b" bIns="91425" lIns="91425" spcFirstLastPara="1" rIns="91425" wrap="square" tIns="91425"/>
          <a:lstStyle>
            <a:lvl1pPr lvl="0" algn="ctr">
              <a:spcBef>
                <a:spcPts val="0"/>
              </a:spcBef>
              <a:spcAft>
                <a:spcPts val="0"/>
              </a:spcAft>
              <a:buSzPts val="4200"/>
              <a:buNone/>
              <a:defRPr/>
            </a:lvl1pPr>
            <a:lvl2pPr lvl="1" algn="ctr">
              <a:spcBef>
                <a:spcPts val="0"/>
              </a:spcBef>
              <a:spcAft>
                <a:spcPts val="0"/>
              </a:spcAft>
              <a:buSzPts val="4200"/>
              <a:buNone/>
              <a:defRPr/>
            </a:lvl2pPr>
            <a:lvl3pPr lvl="2" algn="ctr">
              <a:spcBef>
                <a:spcPts val="0"/>
              </a:spcBef>
              <a:spcAft>
                <a:spcPts val="0"/>
              </a:spcAft>
              <a:buSzPts val="4200"/>
              <a:buNone/>
              <a:defRPr/>
            </a:lvl3pPr>
            <a:lvl4pPr lvl="3" algn="ctr">
              <a:spcBef>
                <a:spcPts val="0"/>
              </a:spcBef>
              <a:spcAft>
                <a:spcPts val="0"/>
              </a:spcAft>
              <a:buSzPts val="4200"/>
              <a:buNone/>
              <a:defRPr/>
            </a:lvl4pPr>
            <a:lvl5pPr lvl="4" algn="ctr">
              <a:spcBef>
                <a:spcPts val="0"/>
              </a:spcBef>
              <a:spcAft>
                <a:spcPts val="0"/>
              </a:spcAft>
              <a:buSzPts val="4200"/>
              <a:buNone/>
              <a:defRPr/>
            </a:lvl5pPr>
            <a:lvl6pPr lvl="5" algn="ctr">
              <a:spcBef>
                <a:spcPts val="0"/>
              </a:spcBef>
              <a:spcAft>
                <a:spcPts val="0"/>
              </a:spcAft>
              <a:buSzPts val="4200"/>
              <a:buNone/>
              <a:defRPr/>
            </a:lvl6pPr>
            <a:lvl7pPr lvl="6" algn="ctr">
              <a:spcBef>
                <a:spcPts val="0"/>
              </a:spcBef>
              <a:spcAft>
                <a:spcPts val="0"/>
              </a:spcAft>
              <a:buSzPts val="4200"/>
              <a:buNone/>
              <a:defRPr/>
            </a:lvl7pPr>
            <a:lvl8pPr lvl="7" algn="ctr">
              <a:spcBef>
                <a:spcPts val="0"/>
              </a:spcBef>
              <a:spcAft>
                <a:spcPts val="0"/>
              </a:spcAft>
              <a:buSzPts val="4200"/>
              <a:buNone/>
              <a:defRPr/>
            </a:lvl8pPr>
            <a:lvl9pPr lvl="8" algn="ctr">
              <a:spcBef>
                <a:spcPts val="0"/>
              </a:spcBef>
              <a:spcAft>
                <a:spcPts val="0"/>
              </a:spcAft>
              <a:buSzPts val="4200"/>
              <a:buNone/>
              <a:defRPr/>
            </a:lvl9pPr>
          </a:lstStyle>
          <a:p/>
        </p:txBody>
      </p:sp>
      <p:sp>
        <p:nvSpPr>
          <p:cNvPr id="13" name="Shape 13"/>
          <p:cNvSpPr txBox="1"/>
          <p:nvPr>
            <p:ph idx="1" type="subTitle"/>
          </p:nvPr>
        </p:nvSpPr>
        <p:spPr>
          <a:xfrm>
            <a:off x="3044700" y="3116580"/>
            <a:ext cx="3054600" cy="7014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100"/>
              <a:buFont typeface="Economica"/>
              <a:buNone/>
              <a:defRPr sz="2100">
                <a:latin typeface="Economica"/>
                <a:ea typeface="Economica"/>
                <a:cs typeface="Economica"/>
                <a:sym typeface="Economica"/>
              </a:defRPr>
            </a:lvl1pPr>
            <a:lvl2pPr lvl="1" algn="ctr">
              <a:lnSpc>
                <a:spcPct val="100000"/>
              </a:lnSpc>
              <a:spcBef>
                <a:spcPts val="0"/>
              </a:spcBef>
              <a:spcAft>
                <a:spcPts val="0"/>
              </a:spcAft>
              <a:buSzPts val="2100"/>
              <a:buFont typeface="Economica"/>
              <a:buNone/>
              <a:defRPr sz="2100">
                <a:latin typeface="Economica"/>
                <a:ea typeface="Economica"/>
                <a:cs typeface="Economica"/>
                <a:sym typeface="Economica"/>
              </a:defRPr>
            </a:lvl2pPr>
            <a:lvl3pPr lvl="2" algn="ctr">
              <a:lnSpc>
                <a:spcPct val="100000"/>
              </a:lnSpc>
              <a:spcBef>
                <a:spcPts val="0"/>
              </a:spcBef>
              <a:spcAft>
                <a:spcPts val="0"/>
              </a:spcAft>
              <a:buSzPts val="2100"/>
              <a:buFont typeface="Economica"/>
              <a:buNone/>
              <a:defRPr sz="2100">
                <a:latin typeface="Economica"/>
                <a:ea typeface="Economica"/>
                <a:cs typeface="Economica"/>
                <a:sym typeface="Economica"/>
              </a:defRPr>
            </a:lvl3pPr>
            <a:lvl4pPr lvl="3" algn="ctr">
              <a:lnSpc>
                <a:spcPct val="100000"/>
              </a:lnSpc>
              <a:spcBef>
                <a:spcPts val="0"/>
              </a:spcBef>
              <a:spcAft>
                <a:spcPts val="0"/>
              </a:spcAft>
              <a:buSzPts val="2100"/>
              <a:buFont typeface="Economica"/>
              <a:buNone/>
              <a:defRPr sz="2100">
                <a:latin typeface="Economica"/>
                <a:ea typeface="Economica"/>
                <a:cs typeface="Economica"/>
                <a:sym typeface="Economica"/>
              </a:defRPr>
            </a:lvl4pPr>
            <a:lvl5pPr lvl="4" algn="ctr">
              <a:lnSpc>
                <a:spcPct val="100000"/>
              </a:lnSpc>
              <a:spcBef>
                <a:spcPts val="0"/>
              </a:spcBef>
              <a:spcAft>
                <a:spcPts val="0"/>
              </a:spcAft>
              <a:buSzPts val="2100"/>
              <a:buFont typeface="Economica"/>
              <a:buNone/>
              <a:defRPr sz="2100">
                <a:latin typeface="Economica"/>
                <a:ea typeface="Economica"/>
                <a:cs typeface="Economica"/>
                <a:sym typeface="Economica"/>
              </a:defRPr>
            </a:lvl5pPr>
            <a:lvl6pPr lvl="5" algn="ctr">
              <a:lnSpc>
                <a:spcPct val="100000"/>
              </a:lnSpc>
              <a:spcBef>
                <a:spcPts val="0"/>
              </a:spcBef>
              <a:spcAft>
                <a:spcPts val="0"/>
              </a:spcAft>
              <a:buSzPts val="2100"/>
              <a:buFont typeface="Economica"/>
              <a:buNone/>
              <a:defRPr sz="2100">
                <a:latin typeface="Economica"/>
                <a:ea typeface="Economica"/>
                <a:cs typeface="Economica"/>
                <a:sym typeface="Economica"/>
              </a:defRPr>
            </a:lvl6pPr>
            <a:lvl7pPr lvl="6" algn="ctr">
              <a:lnSpc>
                <a:spcPct val="100000"/>
              </a:lnSpc>
              <a:spcBef>
                <a:spcPts val="0"/>
              </a:spcBef>
              <a:spcAft>
                <a:spcPts val="0"/>
              </a:spcAft>
              <a:buSzPts val="2100"/>
              <a:buFont typeface="Economica"/>
              <a:buNone/>
              <a:defRPr sz="2100">
                <a:latin typeface="Economica"/>
                <a:ea typeface="Economica"/>
                <a:cs typeface="Economica"/>
                <a:sym typeface="Economica"/>
              </a:defRPr>
            </a:lvl7pPr>
            <a:lvl8pPr lvl="7" algn="ctr">
              <a:lnSpc>
                <a:spcPct val="100000"/>
              </a:lnSpc>
              <a:spcBef>
                <a:spcPts val="0"/>
              </a:spcBef>
              <a:spcAft>
                <a:spcPts val="0"/>
              </a:spcAft>
              <a:buSzPts val="2100"/>
              <a:buFont typeface="Economica"/>
              <a:buNone/>
              <a:defRPr sz="2100">
                <a:latin typeface="Economica"/>
                <a:ea typeface="Economica"/>
                <a:cs typeface="Economica"/>
                <a:sym typeface="Economica"/>
              </a:defRPr>
            </a:lvl8pPr>
            <a:lvl9pPr lvl="8" algn="ctr">
              <a:lnSpc>
                <a:spcPct val="100000"/>
              </a:lnSpc>
              <a:spcBef>
                <a:spcPts val="0"/>
              </a:spcBef>
              <a:spcAft>
                <a:spcPts val="0"/>
              </a:spcAft>
              <a:buSzPts val="2100"/>
              <a:buFont typeface="Economica"/>
              <a:buNone/>
              <a:defRPr sz="2100">
                <a:latin typeface="Economica"/>
                <a:ea typeface="Economica"/>
                <a:cs typeface="Economica"/>
                <a:sym typeface="Economica"/>
              </a:defRPr>
            </a:lvl9pPr>
          </a:lstStyle>
          <a:p/>
        </p:txBody>
      </p:sp>
      <p:sp>
        <p:nvSpPr>
          <p:cNvPr id="14" name="Shape 1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51" name="Shape 51"/>
        <p:cNvGrpSpPr/>
        <p:nvPr/>
      </p:nvGrpSpPr>
      <p:grpSpPr>
        <a:xfrm>
          <a:off x="0" y="0"/>
          <a:ext cx="0" cy="0"/>
          <a:chOff x="0" y="0"/>
          <a:chExt cx="0" cy="0"/>
        </a:xfrm>
      </p:grpSpPr>
      <p:sp>
        <p:nvSpPr>
          <p:cNvPr id="52" name="Shape 52"/>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3" name="Shape 53"/>
          <p:cNvSpPr txBox="1"/>
          <p:nvPr>
            <p:ph hasCustomPrompt="1" type="title"/>
          </p:nvPr>
        </p:nvSpPr>
        <p:spPr>
          <a:xfrm>
            <a:off x="311700" y="957125"/>
            <a:ext cx="8520600" cy="2128800"/>
          </a:xfrm>
          <a:prstGeom prst="rect">
            <a:avLst/>
          </a:prstGeom>
        </p:spPr>
        <p:txBody>
          <a:bodyPr anchorCtr="0" anchor="ctr" bIns="91425" lIns="91425" spcFirstLastPara="1" rIns="91425" wrap="square" tIns="91425"/>
          <a:lstStyle>
            <a:lvl1pPr lvl="0" algn="ctr">
              <a:spcBef>
                <a:spcPts val="0"/>
              </a:spcBef>
              <a:spcAft>
                <a:spcPts val="0"/>
              </a:spcAft>
              <a:buClr>
                <a:schemeClr val="lt2"/>
              </a:buClr>
              <a:buSzPts val="16000"/>
              <a:buNone/>
              <a:defRPr sz="16000">
                <a:solidFill>
                  <a:schemeClr val="lt2"/>
                </a:solidFill>
              </a:defRPr>
            </a:lvl1pPr>
            <a:lvl2pPr lvl="1" algn="ctr">
              <a:spcBef>
                <a:spcPts val="0"/>
              </a:spcBef>
              <a:spcAft>
                <a:spcPts val="0"/>
              </a:spcAft>
              <a:buClr>
                <a:schemeClr val="lt2"/>
              </a:buClr>
              <a:buSzPts val="16000"/>
              <a:buNone/>
              <a:defRPr sz="16000">
                <a:solidFill>
                  <a:schemeClr val="lt2"/>
                </a:solidFill>
              </a:defRPr>
            </a:lvl2pPr>
            <a:lvl3pPr lvl="2" algn="ctr">
              <a:spcBef>
                <a:spcPts val="0"/>
              </a:spcBef>
              <a:spcAft>
                <a:spcPts val="0"/>
              </a:spcAft>
              <a:buClr>
                <a:schemeClr val="lt2"/>
              </a:buClr>
              <a:buSzPts val="16000"/>
              <a:buNone/>
              <a:defRPr sz="16000">
                <a:solidFill>
                  <a:schemeClr val="lt2"/>
                </a:solidFill>
              </a:defRPr>
            </a:lvl3pPr>
            <a:lvl4pPr lvl="3" algn="ctr">
              <a:spcBef>
                <a:spcPts val="0"/>
              </a:spcBef>
              <a:spcAft>
                <a:spcPts val="0"/>
              </a:spcAft>
              <a:buClr>
                <a:schemeClr val="lt2"/>
              </a:buClr>
              <a:buSzPts val="16000"/>
              <a:buNone/>
              <a:defRPr sz="16000">
                <a:solidFill>
                  <a:schemeClr val="lt2"/>
                </a:solidFill>
              </a:defRPr>
            </a:lvl4pPr>
            <a:lvl5pPr lvl="4" algn="ctr">
              <a:spcBef>
                <a:spcPts val="0"/>
              </a:spcBef>
              <a:spcAft>
                <a:spcPts val="0"/>
              </a:spcAft>
              <a:buClr>
                <a:schemeClr val="lt2"/>
              </a:buClr>
              <a:buSzPts val="16000"/>
              <a:buNone/>
              <a:defRPr sz="16000">
                <a:solidFill>
                  <a:schemeClr val="lt2"/>
                </a:solidFill>
              </a:defRPr>
            </a:lvl5pPr>
            <a:lvl6pPr lvl="5" algn="ctr">
              <a:spcBef>
                <a:spcPts val="0"/>
              </a:spcBef>
              <a:spcAft>
                <a:spcPts val="0"/>
              </a:spcAft>
              <a:buClr>
                <a:schemeClr val="lt2"/>
              </a:buClr>
              <a:buSzPts val="16000"/>
              <a:buNone/>
              <a:defRPr sz="16000">
                <a:solidFill>
                  <a:schemeClr val="lt2"/>
                </a:solidFill>
              </a:defRPr>
            </a:lvl6pPr>
            <a:lvl7pPr lvl="6" algn="ctr">
              <a:spcBef>
                <a:spcPts val="0"/>
              </a:spcBef>
              <a:spcAft>
                <a:spcPts val="0"/>
              </a:spcAft>
              <a:buClr>
                <a:schemeClr val="lt2"/>
              </a:buClr>
              <a:buSzPts val="16000"/>
              <a:buNone/>
              <a:defRPr sz="16000">
                <a:solidFill>
                  <a:schemeClr val="lt2"/>
                </a:solidFill>
              </a:defRPr>
            </a:lvl7pPr>
            <a:lvl8pPr lvl="7" algn="ctr">
              <a:spcBef>
                <a:spcPts val="0"/>
              </a:spcBef>
              <a:spcAft>
                <a:spcPts val="0"/>
              </a:spcAft>
              <a:buClr>
                <a:schemeClr val="lt2"/>
              </a:buClr>
              <a:buSzPts val="16000"/>
              <a:buNone/>
              <a:defRPr sz="16000">
                <a:solidFill>
                  <a:schemeClr val="lt2"/>
                </a:solidFill>
              </a:defRPr>
            </a:lvl8pPr>
            <a:lvl9pPr lvl="8" algn="ctr">
              <a:spcBef>
                <a:spcPts val="0"/>
              </a:spcBef>
              <a:spcAft>
                <a:spcPts val="0"/>
              </a:spcAft>
              <a:buClr>
                <a:schemeClr val="lt2"/>
              </a:buClr>
              <a:buSzPts val="16000"/>
              <a:buNone/>
              <a:defRPr sz="16000">
                <a:solidFill>
                  <a:schemeClr val="lt2"/>
                </a:solidFill>
              </a:defRPr>
            </a:lvl9pPr>
          </a:lstStyle>
          <a:p>
            <a:r>
              <a:t>xx%</a:t>
            </a:r>
          </a:p>
        </p:txBody>
      </p:sp>
      <p:sp>
        <p:nvSpPr>
          <p:cNvPr id="54" name="Shape 54"/>
          <p:cNvSpPr txBox="1"/>
          <p:nvPr>
            <p:ph idx="1" type="body"/>
          </p:nvPr>
        </p:nvSpPr>
        <p:spPr>
          <a:xfrm>
            <a:off x="311700" y="3162000"/>
            <a:ext cx="8520600" cy="10716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5" name="Shape 5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6" name="Shape 56"/>
        <p:cNvGrpSpPr/>
        <p:nvPr/>
      </p:nvGrpSpPr>
      <p:grpSpPr>
        <a:xfrm>
          <a:off x="0" y="0"/>
          <a:ext cx="0" cy="0"/>
          <a:chOff x="0" y="0"/>
          <a:chExt cx="0" cy="0"/>
        </a:xfrm>
      </p:grpSpPr>
      <p:sp>
        <p:nvSpPr>
          <p:cNvPr id="57" name="Shape 5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5" name="Shape 15"/>
        <p:cNvGrpSpPr/>
        <p:nvPr/>
      </p:nvGrpSpPr>
      <p:grpSpPr>
        <a:xfrm>
          <a:off x="0" y="0"/>
          <a:ext cx="0" cy="0"/>
          <a:chOff x="0" y="0"/>
          <a:chExt cx="0" cy="0"/>
        </a:xfrm>
      </p:grpSpPr>
      <p:sp>
        <p:nvSpPr>
          <p:cNvPr id="16" name="Shape 16"/>
          <p:cNvSpPr/>
          <p:nvPr/>
        </p:nvSpPr>
        <p:spPr>
          <a:xfrm flipH="1">
            <a:off x="7595938" y="460225"/>
            <a:ext cx="1081625" cy="1124950"/>
          </a:xfrm>
          <a:custGeom>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17" name="Shape 17"/>
          <p:cNvSpPr/>
          <p:nvPr/>
        </p:nvSpPr>
        <p:spPr>
          <a:xfrm flipH="1" rot="10800000">
            <a:off x="466425" y="3558325"/>
            <a:ext cx="1081625" cy="1124950"/>
          </a:xfrm>
          <a:custGeom>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18" name="Shape 18"/>
          <p:cNvSpPr txBox="1"/>
          <p:nvPr>
            <p:ph type="title"/>
          </p:nvPr>
        </p:nvSpPr>
        <p:spPr>
          <a:xfrm>
            <a:off x="773700" y="1806450"/>
            <a:ext cx="7596600" cy="1530600"/>
          </a:xfrm>
          <a:prstGeom prst="rect">
            <a:avLst/>
          </a:prstGeom>
        </p:spPr>
        <p:txBody>
          <a:bodyPr anchorCtr="0" anchor="ctr" bIns="91425" lIns="91425" spcFirstLastPara="1" rIns="91425" wrap="square" tIns="91425"/>
          <a:lstStyle>
            <a:lvl1pPr lvl="0" algn="ctr">
              <a:spcBef>
                <a:spcPts val="0"/>
              </a:spcBef>
              <a:spcAft>
                <a:spcPts val="0"/>
              </a:spcAft>
              <a:buSzPts val="4200"/>
              <a:buNone/>
              <a:defRPr/>
            </a:lvl1pPr>
            <a:lvl2pPr lvl="1" algn="ctr">
              <a:spcBef>
                <a:spcPts val="0"/>
              </a:spcBef>
              <a:spcAft>
                <a:spcPts val="0"/>
              </a:spcAft>
              <a:buSzPts val="4200"/>
              <a:buNone/>
              <a:defRPr/>
            </a:lvl2pPr>
            <a:lvl3pPr lvl="2" algn="ctr">
              <a:spcBef>
                <a:spcPts val="0"/>
              </a:spcBef>
              <a:spcAft>
                <a:spcPts val="0"/>
              </a:spcAft>
              <a:buSzPts val="4200"/>
              <a:buNone/>
              <a:defRPr/>
            </a:lvl3pPr>
            <a:lvl4pPr lvl="3" algn="ctr">
              <a:spcBef>
                <a:spcPts val="0"/>
              </a:spcBef>
              <a:spcAft>
                <a:spcPts val="0"/>
              </a:spcAft>
              <a:buSzPts val="4200"/>
              <a:buNone/>
              <a:defRPr/>
            </a:lvl4pPr>
            <a:lvl5pPr lvl="4" algn="ctr">
              <a:spcBef>
                <a:spcPts val="0"/>
              </a:spcBef>
              <a:spcAft>
                <a:spcPts val="0"/>
              </a:spcAft>
              <a:buSzPts val="4200"/>
              <a:buNone/>
              <a:defRPr/>
            </a:lvl5pPr>
            <a:lvl6pPr lvl="5" algn="ctr">
              <a:spcBef>
                <a:spcPts val="0"/>
              </a:spcBef>
              <a:spcAft>
                <a:spcPts val="0"/>
              </a:spcAft>
              <a:buSzPts val="4200"/>
              <a:buNone/>
              <a:defRPr/>
            </a:lvl6pPr>
            <a:lvl7pPr lvl="6" algn="ctr">
              <a:spcBef>
                <a:spcPts val="0"/>
              </a:spcBef>
              <a:spcAft>
                <a:spcPts val="0"/>
              </a:spcAft>
              <a:buSzPts val="4200"/>
              <a:buNone/>
              <a:defRPr/>
            </a:lvl7pPr>
            <a:lvl8pPr lvl="7" algn="ctr">
              <a:spcBef>
                <a:spcPts val="0"/>
              </a:spcBef>
              <a:spcAft>
                <a:spcPts val="0"/>
              </a:spcAft>
              <a:buSzPts val="4200"/>
              <a:buNone/>
              <a:defRPr/>
            </a:lvl8pPr>
            <a:lvl9pPr lvl="8" algn="ctr">
              <a:spcBef>
                <a:spcPts val="0"/>
              </a:spcBef>
              <a:spcAft>
                <a:spcPts val="0"/>
              </a:spcAft>
              <a:buSzPts val="4200"/>
              <a:buNone/>
              <a:defRPr/>
            </a:lvl9pPr>
          </a:lstStyle>
          <a:p/>
        </p:txBody>
      </p:sp>
      <p:sp>
        <p:nvSpPr>
          <p:cNvPr id="19" name="Shape 1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20" name="Shape 20"/>
        <p:cNvGrpSpPr/>
        <p:nvPr/>
      </p:nvGrpSpPr>
      <p:grpSpPr>
        <a:xfrm>
          <a:off x="0" y="0"/>
          <a:ext cx="0" cy="0"/>
          <a:chOff x="0" y="0"/>
          <a:chExt cx="0" cy="0"/>
        </a:xfrm>
      </p:grpSpPr>
      <p:sp>
        <p:nvSpPr>
          <p:cNvPr id="21" name="Shape 21"/>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2" name="Shape 22"/>
          <p:cNvSpPr txBox="1"/>
          <p:nvPr>
            <p:ph type="title"/>
          </p:nvPr>
        </p:nvSpPr>
        <p:spPr>
          <a:xfrm>
            <a:off x="311700" y="315925"/>
            <a:ext cx="8520600" cy="831300"/>
          </a:xfrm>
          <a:prstGeom prst="rect">
            <a:avLst/>
          </a:prstGeom>
        </p:spPr>
        <p:txBody>
          <a:bodyPr anchorCtr="0" anchor="b" bIns="91425" lIns="91425" spcFirstLastPara="1" rIns="91425" wrap="square" tIns="91425"/>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23" name="Shape 23"/>
          <p:cNvSpPr txBox="1"/>
          <p:nvPr>
            <p:ph idx="1" type="body"/>
          </p:nvPr>
        </p:nvSpPr>
        <p:spPr>
          <a:xfrm>
            <a:off x="311700" y="1225225"/>
            <a:ext cx="8520600" cy="33540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4" name="Shape 2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5" name="Shape 25"/>
        <p:cNvGrpSpPr/>
        <p:nvPr/>
      </p:nvGrpSpPr>
      <p:grpSpPr>
        <a:xfrm>
          <a:off x="0" y="0"/>
          <a:ext cx="0" cy="0"/>
          <a:chOff x="0" y="0"/>
          <a:chExt cx="0" cy="0"/>
        </a:xfrm>
      </p:grpSpPr>
      <p:sp>
        <p:nvSpPr>
          <p:cNvPr id="26" name="Shape 26"/>
          <p:cNvSpPr txBox="1"/>
          <p:nvPr>
            <p:ph type="title"/>
          </p:nvPr>
        </p:nvSpPr>
        <p:spPr>
          <a:xfrm>
            <a:off x="311700" y="315925"/>
            <a:ext cx="8520600" cy="831300"/>
          </a:xfrm>
          <a:prstGeom prst="rect">
            <a:avLst/>
          </a:prstGeom>
        </p:spPr>
        <p:txBody>
          <a:bodyPr anchorCtr="0" anchor="b" bIns="91425" lIns="91425" spcFirstLastPara="1" rIns="91425" wrap="square" tIns="91425"/>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27" name="Shape 27"/>
          <p:cNvSpPr txBox="1"/>
          <p:nvPr>
            <p:ph idx="1" type="body"/>
          </p:nvPr>
        </p:nvSpPr>
        <p:spPr>
          <a:xfrm>
            <a:off x="311700" y="1225225"/>
            <a:ext cx="3999900" cy="33540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8" name="Shape 28"/>
          <p:cNvSpPr txBox="1"/>
          <p:nvPr>
            <p:ph idx="2" type="body"/>
          </p:nvPr>
        </p:nvSpPr>
        <p:spPr>
          <a:xfrm>
            <a:off x="4832400" y="1225225"/>
            <a:ext cx="3999900" cy="33540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9" name="Shape 2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30" name="Shape 30"/>
        <p:cNvGrpSpPr/>
        <p:nvPr/>
      </p:nvGrpSpPr>
      <p:grpSpPr>
        <a:xfrm>
          <a:off x="0" y="0"/>
          <a:ext cx="0" cy="0"/>
          <a:chOff x="0" y="0"/>
          <a:chExt cx="0" cy="0"/>
        </a:xfrm>
      </p:grpSpPr>
      <p:sp>
        <p:nvSpPr>
          <p:cNvPr id="31" name="Shape 31"/>
          <p:cNvSpPr txBox="1"/>
          <p:nvPr>
            <p:ph type="title"/>
          </p:nvPr>
        </p:nvSpPr>
        <p:spPr>
          <a:xfrm>
            <a:off x="311700" y="315925"/>
            <a:ext cx="8520600" cy="831300"/>
          </a:xfrm>
          <a:prstGeom prst="rect">
            <a:avLst/>
          </a:prstGeom>
        </p:spPr>
        <p:txBody>
          <a:bodyPr anchorCtr="0" anchor="b" bIns="91425" lIns="91425" spcFirstLastPara="1" rIns="91425" wrap="square" tIns="91425"/>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32" name="Shape 3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3" name="Shape 33"/>
        <p:cNvGrpSpPr/>
        <p:nvPr/>
      </p:nvGrpSpPr>
      <p:grpSpPr>
        <a:xfrm>
          <a:off x="0" y="0"/>
          <a:ext cx="0" cy="0"/>
          <a:chOff x="0" y="0"/>
          <a:chExt cx="0" cy="0"/>
        </a:xfrm>
      </p:grpSpPr>
      <p:sp>
        <p:nvSpPr>
          <p:cNvPr id="34" name="Shape 34"/>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35" name="Shape 35"/>
          <p:cNvSpPr txBox="1"/>
          <p:nvPr>
            <p:ph idx="1" type="body"/>
          </p:nvPr>
        </p:nvSpPr>
        <p:spPr>
          <a:xfrm>
            <a:off x="311700" y="1399400"/>
            <a:ext cx="2808000" cy="27849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6" name="Shape 3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7" name="Shape 37"/>
        <p:cNvGrpSpPr/>
        <p:nvPr/>
      </p:nvGrpSpPr>
      <p:grpSpPr>
        <a:xfrm>
          <a:off x="0" y="0"/>
          <a:ext cx="0" cy="0"/>
          <a:chOff x="0" y="0"/>
          <a:chExt cx="0" cy="0"/>
        </a:xfrm>
      </p:grpSpPr>
      <p:sp>
        <p:nvSpPr>
          <p:cNvPr id="38" name="Shape 38"/>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9" name="Shape 39"/>
          <p:cNvSpPr txBox="1"/>
          <p:nvPr>
            <p:ph type="title"/>
          </p:nvPr>
        </p:nvSpPr>
        <p:spPr>
          <a:xfrm>
            <a:off x="490250" y="450150"/>
            <a:ext cx="5878800" cy="4090800"/>
          </a:xfrm>
          <a:prstGeom prst="rect">
            <a:avLst/>
          </a:prstGeom>
        </p:spPr>
        <p:txBody>
          <a:bodyPr anchorCtr="0" anchor="ctr" bIns="91425" lIns="91425" spcFirstLastPara="1" rIns="91425" wrap="square" tIns="91425"/>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40" name="Shape 4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41" name="Shape 41"/>
        <p:cNvGrpSpPr/>
        <p:nvPr/>
      </p:nvGrpSpPr>
      <p:grpSpPr>
        <a:xfrm>
          <a:off x="0" y="0"/>
          <a:ext cx="0" cy="0"/>
          <a:chOff x="0" y="0"/>
          <a:chExt cx="0" cy="0"/>
        </a:xfrm>
      </p:grpSpPr>
      <p:sp>
        <p:nvSpPr>
          <p:cNvPr id="42" name="Shape 42"/>
          <p:cNvSpPr/>
          <p:nvPr/>
        </p:nvSpPr>
        <p:spPr>
          <a:xfrm>
            <a:off x="4572000" y="-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cxnSp>
        <p:nvCxnSpPr>
          <p:cNvPr id="43" name="Shape 43"/>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4" name="Shape 44"/>
          <p:cNvSpPr txBox="1"/>
          <p:nvPr>
            <p:ph type="title"/>
          </p:nvPr>
        </p:nvSpPr>
        <p:spPr>
          <a:xfrm>
            <a:off x="265500" y="929275"/>
            <a:ext cx="4045200" cy="1786200"/>
          </a:xfrm>
          <a:prstGeom prst="rect">
            <a:avLst/>
          </a:prstGeom>
        </p:spPr>
        <p:txBody>
          <a:bodyPr anchorCtr="0" anchor="b" bIns="91425" lIns="91425" spcFirstLastPara="1" rIns="91425" wrap="square" tIns="91425"/>
          <a:lstStyle>
            <a:lvl1pPr lvl="0" algn="ctr">
              <a:spcBef>
                <a:spcPts val="0"/>
              </a:spcBef>
              <a:spcAft>
                <a:spcPts val="0"/>
              </a:spcAft>
              <a:buClr>
                <a:schemeClr val="lt2"/>
              </a:buClr>
              <a:buSzPts val="4200"/>
              <a:buNone/>
              <a:defRPr>
                <a:solidFill>
                  <a:schemeClr val="lt2"/>
                </a:solidFill>
              </a:defRPr>
            </a:lvl1pPr>
            <a:lvl2pPr lvl="1" algn="ctr">
              <a:spcBef>
                <a:spcPts val="0"/>
              </a:spcBef>
              <a:spcAft>
                <a:spcPts val="0"/>
              </a:spcAft>
              <a:buClr>
                <a:schemeClr val="lt2"/>
              </a:buClr>
              <a:buSzPts val="4200"/>
              <a:buNone/>
              <a:defRPr>
                <a:solidFill>
                  <a:schemeClr val="lt2"/>
                </a:solidFill>
              </a:defRPr>
            </a:lvl2pPr>
            <a:lvl3pPr lvl="2" algn="ctr">
              <a:spcBef>
                <a:spcPts val="0"/>
              </a:spcBef>
              <a:spcAft>
                <a:spcPts val="0"/>
              </a:spcAft>
              <a:buClr>
                <a:schemeClr val="lt2"/>
              </a:buClr>
              <a:buSzPts val="4200"/>
              <a:buNone/>
              <a:defRPr>
                <a:solidFill>
                  <a:schemeClr val="lt2"/>
                </a:solidFill>
              </a:defRPr>
            </a:lvl3pPr>
            <a:lvl4pPr lvl="3" algn="ctr">
              <a:spcBef>
                <a:spcPts val="0"/>
              </a:spcBef>
              <a:spcAft>
                <a:spcPts val="0"/>
              </a:spcAft>
              <a:buClr>
                <a:schemeClr val="lt2"/>
              </a:buClr>
              <a:buSzPts val="4200"/>
              <a:buNone/>
              <a:defRPr>
                <a:solidFill>
                  <a:schemeClr val="lt2"/>
                </a:solidFill>
              </a:defRPr>
            </a:lvl4pPr>
            <a:lvl5pPr lvl="4" algn="ctr">
              <a:spcBef>
                <a:spcPts val="0"/>
              </a:spcBef>
              <a:spcAft>
                <a:spcPts val="0"/>
              </a:spcAft>
              <a:buClr>
                <a:schemeClr val="lt2"/>
              </a:buClr>
              <a:buSzPts val="4200"/>
              <a:buNone/>
              <a:defRPr>
                <a:solidFill>
                  <a:schemeClr val="lt2"/>
                </a:solidFill>
              </a:defRPr>
            </a:lvl5pPr>
            <a:lvl6pPr lvl="5" algn="ctr">
              <a:spcBef>
                <a:spcPts val="0"/>
              </a:spcBef>
              <a:spcAft>
                <a:spcPts val="0"/>
              </a:spcAft>
              <a:buClr>
                <a:schemeClr val="lt2"/>
              </a:buClr>
              <a:buSzPts val="4200"/>
              <a:buNone/>
              <a:defRPr>
                <a:solidFill>
                  <a:schemeClr val="lt2"/>
                </a:solidFill>
              </a:defRPr>
            </a:lvl6pPr>
            <a:lvl7pPr lvl="6" algn="ctr">
              <a:spcBef>
                <a:spcPts val="0"/>
              </a:spcBef>
              <a:spcAft>
                <a:spcPts val="0"/>
              </a:spcAft>
              <a:buClr>
                <a:schemeClr val="lt2"/>
              </a:buClr>
              <a:buSzPts val="4200"/>
              <a:buNone/>
              <a:defRPr>
                <a:solidFill>
                  <a:schemeClr val="lt2"/>
                </a:solidFill>
              </a:defRPr>
            </a:lvl7pPr>
            <a:lvl8pPr lvl="7" algn="ctr">
              <a:spcBef>
                <a:spcPts val="0"/>
              </a:spcBef>
              <a:spcAft>
                <a:spcPts val="0"/>
              </a:spcAft>
              <a:buClr>
                <a:schemeClr val="lt2"/>
              </a:buClr>
              <a:buSzPts val="4200"/>
              <a:buNone/>
              <a:defRPr>
                <a:solidFill>
                  <a:schemeClr val="lt2"/>
                </a:solidFill>
              </a:defRPr>
            </a:lvl8pPr>
            <a:lvl9pPr lvl="8" algn="ctr">
              <a:spcBef>
                <a:spcPts val="0"/>
              </a:spcBef>
              <a:spcAft>
                <a:spcPts val="0"/>
              </a:spcAft>
              <a:buClr>
                <a:schemeClr val="lt2"/>
              </a:buClr>
              <a:buSzPts val="4200"/>
              <a:buNone/>
              <a:defRPr>
                <a:solidFill>
                  <a:schemeClr val="lt2"/>
                </a:solidFill>
              </a:defRPr>
            </a:lvl9pPr>
          </a:lstStyle>
          <a:p/>
        </p:txBody>
      </p:sp>
      <p:sp>
        <p:nvSpPr>
          <p:cNvPr id="45" name="Shape 45"/>
          <p:cNvSpPr txBox="1"/>
          <p:nvPr>
            <p:ph idx="1" type="subTitle"/>
          </p:nvPr>
        </p:nvSpPr>
        <p:spPr>
          <a:xfrm>
            <a:off x="265500" y="2769001"/>
            <a:ext cx="4045200" cy="15741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400"/>
              <a:buFont typeface="Economica"/>
              <a:buNone/>
              <a:defRPr sz="2400">
                <a:latin typeface="Economica"/>
                <a:ea typeface="Economica"/>
                <a:cs typeface="Economica"/>
                <a:sym typeface="Economica"/>
              </a:defRPr>
            </a:lvl1pPr>
            <a:lvl2pPr lvl="1" algn="ctr">
              <a:lnSpc>
                <a:spcPct val="100000"/>
              </a:lnSpc>
              <a:spcBef>
                <a:spcPts val="0"/>
              </a:spcBef>
              <a:spcAft>
                <a:spcPts val="0"/>
              </a:spcAft>
              <a:buSzPts val="2400"/>
              <a:buFont typeface="Economica"/>
              <a:buNone/>
              <a:defRPr sz="2400">
                <a:latin typeface="Economica"/>
                <a:ea typeface="Economica"/>
                <a:cs typeface="Economica"/>
                <a:sym typeface="Economica"/>
              </a:defRPr>
            </a:lvl2pPr>
            <a:lvl3pPr lvl="2" algn="ctr">
              <a:lnSpc>
                <a:spcPct val="100000"/>
              </a:lnSpc>
              <a:spcBef>
                <a:spcPts val="0"/>
              </a:spcBef>
              <a:spcAft>
                <a:spcPts val="0"/>
              </a:spcAft>
              <a:buSzPts val="2400"/>
              <a:buFont typeface="Economica"/>
              <a:buNone/>
              <a:defRPr sz="2400">
                <a:latin typeface="Economica"/>
                <a:ea typeface="Economica"/>
                <a:cs typeface="Economica"/>
                <a:sym typeface="Economica"/>
              </a:defRPr>
            </a:lvl3pPr>
            <a:lvl4pPr lvl="3" algn="ctr">
              <a:lnSpc>
                <a:spcPct val="100000"/>
              </a:lnSpc>
              <a:spcBef>
                <a:spcPts val="0"/>
              </a:spcBef>
              <a:spcAft>
                <a:spcPts val="0"/>
              </a:spcAft>
              <a:buSzPts val="2400"/>
              <a:buFont typeface="Economica"/>
              <a:buNone/>
              <a:defRPr sz="2400">
                <a:latin typeface="Economica"/>
                <a:ea typeface="Economica"/>
                <a:cs typeface="Economica"/>
                <a:sym typeface="Economica"/>
              </a:defRPr>
            </a:lvl4pPr>
            <a:lvl5pPr lvl="4" algn="ctr">
              <a:lnSpc>
                <a:spcPct val="100000"/>
              </a:lnSpc>
              <a:spcBef>
                <a:spcPts val="0"/>
              </a:spcBef>
              <a:spcAft>
                <a:spcPts val="0"/>
              </a:spcAft>
              <a:buSzPts val="2400"/>
              <a:buFont typeface="Economica"/>
              <a:buNone/>
              <a:defRPr sz="2400">
                <a:latin typeface="Economica"/>
                <a:ea typeface="Economica"/>
                <a:cs typeface="Economica"/>
                <a:sym typeface="Economica"/>
              </a:defRPr>
            </a:lvl5pPr>
            <a:lvl6pPr lvl="5" algn="ctr">
              <a:lnSpc>
                <a:spcPct val="100000"/>
              </a:lnSpc>
              <a:spcBef>
                <a:spcPts val="0"/>
              </a:spcBef>
              <a:spcAft>
                <a:spcPts val="0"/>
              </a:spcAft>
              <a:buSzPts val="2400"/>
              <a:buFont typeface="Economica"/>
              <a:buNone/>
              <a:defRPr sz="2400">
                <a:latin typeface="Economica"/>
                <a:ea typeface="Economica"/>
                <a:cs typeface="Economica"/>
                <a:sym typeface="Economica"/>
              </a:defRPr>
            </a:lvl6pPr>
            <a:lvl7pPr lvl="6" algn="ctr">
              <a:lnSpc>
                <a:spcPct val="100000"/>
              </a:lnSpc>
              <a:spcBef>
                <a:spcPts val="0"/>
              </a:spcBef>
              <a:spcAft>
                <a:spcPts val="0"/>
              </a:spcAft>
              <a:buSzPts val="2400"/>
              <a:buFont typeface="Economica"/>
              <a:buNone/>
              <a:defRPr sz="2400">
                <a:latin typeface="Economica"/>
                <a:ea typeface="Economica"/>
                <a:cs typeface="Economica"/>
                <a:sym typeface="Economica"/>
              </a:defRPr>
            </a:lvl7pPr>
            <a:lvl8pPr lvl="7" algn="ctr">
              <a:lnSpc>
                <a:spcPct val="100000"/>
              </a:lnSpc>
              <a:spcBef>
                <a:spcPts val="0"/>
              </a:spcBef>
              <a:spcAft>
                <a:spcPts val="0"/>
              </a:spcAft>
              <a:buSzPts val="2400"/>
              <a:buFont typeface="Economica"/>
              <a:buNone/>
              <a:defRPr sz="2400">
                <a:latin typeface="Economica"/>
                <a:ea typeface="Economica"/>
                <a:cs typeface="Economica"/>
                <a:sym typeface="Economica"/>
              </a:defRPr>
            </a:lvl8pPr>
            <a:lvl9pPr lvl="8" algn="ctr">
              <a:lnSpc>
                <a:spcPct val="100000"/>
              </a:lnSpc>
              <a:spcBef>
                <a:spcPts val="0"/>
              </a:spcBef>
              <a:spcAft>
                <a:spcPts val="0"/>
              </a:spcAft>
              <a:buSzPts val="2400"/>
              <a:buFont typeface="Economica"/>
              <a:buNone/>
              <a:defRPr sz="2400">
                <a:latin typeface="Economica"/>
                <a:ea typeface="Economica"/>
                <a:cs typeface="Economica"/>
                <a:sym typeface="Economica"/>
              </a:defRPr>
            </a:lvl9pPr>
          </a:lstStyle>
          <a:p/>
        </p:txBody>
      </p:sp>
      <p:sp>
        <p:nvSpPr>
          <p:cNvPr id="46" name="Shape 46"/>
          <p:cNvSpPr txBox="1"/>
          <p:nvPr>
            <p:ph idx="2" type="body"/>
          </p:nvPr>
        </p:nvSpPr>
        <p:spPr>
          <a:xfrm>
            <a:off x="4939500" y="724200"/>
            <a:ext cx="3837000" cy="3695100"/>
          </a:xfrm>
          <a:prstGeom prst="rect">
            <a:avLst/>
          </a:prstGeom>
        </p:spPr>
        <p:txBody>
          <a:bodyPr anchorCtr="0" anchor="ctr" bIns="91425" lIns="91425" spcFirstLastPara="1" rIns="91425" wrap="square" tIns="91425"/>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47" name="Shape 4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8" name="Shape 48"/>
        <p:cNvGrpSpPr/>
        <p:nvPr/>
      </p:nvGrpSpPr>
      <p:grpSpPr>
        <a:xfrm>
          <a:off x="0" y="0"/>
          <a:ext cx="0" cy="0"/>
          <a:chOff x="0" y="0"/>
          <a:chExt cx="0" cy="0"/>
        </a:xfrm>
      </p:grpSpPr>
      <p:sp>
        <p:nvSpPr>
          <p:cNvPr id="49" name="Shape 49"/>
          <p:cNvSpPr txBox="1"/>
          <p:nvPr>
            <p:ph idx="1" type="body"/>
          </p:nvPr>
        </p:nvSpPr>
        <p:spPr>
          <a:xfrm>
            <a:off x="319500" y="4218925"/>
            <a:ext cx="5998800" cy="5988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2400"/>
              <a:buFont typeface="Economica"/>
              <a:buNone/>
              <a:defRPr sz="2400">
                <a:latin typeface="Economica"/>
                <a:ea typeface="Economica"/>
                <a:cs typeface="Economica"/>
                <a:sym typeface="Economica"/>
              </a:defRPr>
            </a:lvl1pPr>
          </a:lstStyle>
          <a:p/>
        </p:txBody>
      </p:sp>
      <p:sp>
        <p:nvSpPr>
          <p:cNvPr id="50" name="Shape 5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luxe">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315925"/>
            <a:ext cx="8520600" cy="831300"/>
          </a:xfrm>
          <a:prstGeom prst="rect">
            <a:avLst/>
          </a:prstGeom>
          <a:noFill/>
          <a:ln>
            <a:noFill/>
          </a:ln>
        </p:spPr>
        <p:txBody>
          <a:bodyPr anchorCtr="0" anchor="b" bIns="91425" lIns="91425" spcFirstLastPara="1" rIns="91425" wrap="square" tIns="91425"/>
          <a:lstStyle>
            <a:lvl1pPr lv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1pPr>
            <a:lvl2pPr lvl="1">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2pPr>
            <a:lvl3pPr lvl="2">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3pPr>
            <a:lvl4pPr lvl="3">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4pPr>
            <a:lvl5pPr lvl="4">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5pPr>
            <a:lvl6pPr lvl="5">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6pPr>
            <a:lvl7pPr lvl="6">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7pPr>
            <a:lvl8pPr lvl="7">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8pPr>
            <a:lvl9pPr lvl="8">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9pPr>
          </a:lstStyle>
          <a:p/>
        </p:txBody>
      </p:sp>
      <p:sp>
        <p:nvSpPr>
          <p:cNvPr id="7" name="Shape 7"/>
          <p:cNvSpPr txBox="1"/>
          <p:nvPr>
            <p:ph idx="1" type="body"/>
          </p:nvPr>
        </p:nvSpPr>
        <p:spPr>
          <a:xfrm>
            <a:off x="311700" y="1225225"/>
            <a:ext cx="8520600" cy="33540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dk1"/>
              </a:buClr>
              <a:buSzPts val="1800"/>
              <a:buFont typeface="Open Sans"/>
              <a:buChar char="●"/>
              <a:defRPr sz="1800">
                <a:solidFill>
                  <a:schemeClr val="dk1"/>
                </a:solidFill>
                <a:latin typeface="Open Sans"/>
                <a:ea typeface="Open Sans"/>
                <a:cs typeface="Open Sans"/>
                <a:sym typeface="Open Sans"/>
              </a:defRPr>
            </a:lvl1pPr>
            <a:lvl2pPr indent="-317500" lvl="1" marL="9144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2pPr>
            <a:lvl3pPr indent="-317500" lvl="2" marL="13716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3pPr>
            <a:lvl4pPr indent="-317500" lvl="3" marL="18288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4pPr>
            <a:lvl5pPr indent="-317500" lvl="4" marL="22860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5pPr>
            <a:lvl6pPr indent="-317500" lvl="5" marL="27432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6pPr>
            <a:lvl7pPr indent="-317500" lvl="6" marL="32004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7pPr>
            <a:lvl8pPr indent="-317500" lvl="7" marL="36576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8pPr>
            <a:lvl9pPr indent="-317500" lvl="8" marL="4114800">
              <a:lnSpc>
                <a:spcPct val="115000"/>
              </a:lnSpc>
              <a:spcBef>
                <a:spcPts val="1600"/>
              </a:spcBef>
              <a:spcAft>
                <a:spcPts val="1600"/>
              </a:spcAft>
              <a:buClr>
                <a:schemeClr val="dk1"/>
              </a:buClr>
              <a:buSzPts val="1400"/>
              <a:buFont typeface="Open Sans"/>
              <a:buChar char="■"/>
              <a:defRPr>
                <a:solidFill>
                  <a:schemeClr val="dk1"/>
                </a:solidFill>
                <a:latin typeface="Open Sans"/>
                <a:ea typeface="Open Sans"/>
                <a:cs typeface="Open Sans"/>
                <a:sym typeface="Open Sans"/>
              </a:defRPr>
            </a:lvl9pPr>
          </a:lstStyle>
          <a:p/>
        </p:txBody>
      </p:sp>
      <p:sp>
        <p:nvSpPr>
          <p:cNvPr id="8" name="Shape 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1"/>
                </a:solidFill>
                <a:latin typeface="Economica"/>
                <a:ea typeface="Economica"/>
                <a:cs typeface="Economica"/>
                <a:sym typeface="Economica"/>
              </a:defRPr>
            </a:lvl1pPr>
            <a:lvl2pPr lvl="1" algn="r">
              <a:buNone/>
              <a:defRPr sz="1000">
                <a:solidFill>
                  <a:schemeClr val="dk1"/>
                </a:solidFill>
                <a:latin typeface="Economica"/>
                <a:ea typeface="Economica"/>
                <a:cs typeface="Economica"/>
                <a:sym typeface="Economica"/>
              </a:defRPr>
            </a:lvl2pPr>
            <a:lvl3pPr lvl="2" algn="r">
              <a:buNone/>
              <a:defRPr sz="1000">
                <a:solidFill>
                  <a:schemeClr val="dk1"/>
                </a:solidFill>
                <a:latin typeface="Economica"/>
                <a:ea typeface="Economica"/>
                <a:cs typeface="Economica"/>
                <a:sym typeface="Economica"/>
              </a:defRPr>
            </a:lvl3pPr>
            <a:lvl4pPr lvl="3" algn="r">
              <a:buNone/>
              <a:defRPr sz="1000">
                <a:solidFill>
                  <a:schemeClr val="dk1"/>
                </a:solidFill>
                <a:latin typeface="Economica"/>
                <a:ea typeface="Economica"/>
                <a:cs typeface="Economica"/>
                <a:sym typeface="Economica"/>
              </a:defRPr>
            </a:lvl4pPr>
            <a:lvl5pPr lvl="4" algn="r">
              <a:buNone/>
              <a:defRPr sz="1000">
                <a:solidFill>
                  <a:schemeClr val="dk1"/>
                </a:solidFill>
                <a:latin typeface="Economica"/>
                <a:ea typeface="Economica"/>
                <a:cs typeface="Economica"/>
                <a:sym typeface="Economica"/>
              </a:defRPr>
            </a:lvl5pPr>
            <a:lvl6pPr lvl="5" algn="r">
              <a:buNone/>
              <a:defRPr sz="1000">
                <a:solidFill>
                  <a:schemeClr val="dk1"/>
                </a:solidFill>
                <a:latin typeface="Economica"/>
                <a:ea typeface="Economica"/>
                <a:cs typeface="Economica"/>
                <a:sym typeface="Economica"/>
              </a:defRPr>
            </a:lvl6pPr>
            <a:lvl7pPr lvl="6" algn="r">
              <a:buNone/>
              <a:defRPr sz="1000">
                <a:solidFill>
                  <a:schemeClr val="dk1"/>
                </a:solidFill>
                <a:latin typeface="Economica"/>
                <a:ea typeface="Economica"/>
                <a:cs typeface="Economica"/>
                <a:sym typeface="Economica"/>
              </a:defRPr>
            </a:lvl7pPr>
            <a:lvl8pPr lvl="7" algn="r">
              <a:buNone/>
              <a:defRPr sz="1000">
                <a:solidFill>
                  <a:schemeClr val="dk1"/>
                </a:solidFill>
                <a:latin typeface="Economica"/>
                <a:ea typeface="Economica"/>
                <a:cs typeface="Economica"/>
                <a:sym typeface="Economica"/>
              </a:defRPr>
            </a:lvl8pPr>
            <a:lvl9pPr lvl="8" algn="r">
              <a:buNone/>
              <a:defRPr sz="1000">
                <a:solidFill>
                  <a:schemeClr val="dk1"/>
                </a:solidFill>
                <a:latin typeface="Economica"/>
                <a:ea typeface="Economica"/>
                <a:cs typeface="Economica"/>
                <a:sym typeface="Economica"/>
              </a:defRPr>
            </a:lvl9pPr>
          </a:lstStyle>
          <a:p>
            <a:pPr indent="0" lvl="0" marL="0">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mc:AlternateContent>
    <mc:Choice Requires="p14">
      <p:transition spd="slow" p14:dur="1000">
        <p14:prism dir="l"/>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hyperlink" Target="http://www.youtube.com/watch?v=3ehQuJ9I12Q" TargetMode="External"/><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noFill/>
      </p:bgPr>
    </p:bg>
    <p:spTree>
      <p:nvGrpSpPr>
        <p:cNvPr id="61" name="Shape 61"/>
        <p:cNvGrpSpPr/>
        <p:nvPr/>
      </p:nvGrpSpPr>
      <p:grpSpPr>
        <a:xfrm>
          <a:off x="0" y="0"/>
          <a:ext cx="0" cy="0"/>
          <a:chOff x="0" y="0"/>
          <a:chExt cx="0" cy="0"/>
        </a:xfrm>
      </p:grpSpPr>
      <p:sp>
        <p:nvSpPr>
          <p:cNvPr id="62" name="Shape 62"/>
          <p:cNvSpPr txBox="1"/>
          <p:nvPr>
            <p:ph type="ctrTitle"/>
          </p:nvPr>
        </p:nvSpPr>
        <p:spPr>
          <a:xfrm>
            <a:off x="2863050" y="1722800"/>
            <a:ext cx="3628500" cy="1537200"/>
          </a:xfrm>
          <a:prstGeom prst="rect">
            <a:avLst/>
          </a:prstGeom>
        </p:spPr>
        <p:txBody>
          <a:bodyPr anchorCtr="0" anchor="b" bIns="91425" lIns="91425" spcFirstLastPara="1" rIns="91425" wrap="square" tIns="91425">
            <a:noAutofit/>
          </a:bodyPr>
          <a:lstStyle/>
          <a:p>
            <a:pPr indent="0" lvl="0" marL="0">
              <a:spcBef>
                <a:spcPts val="0"/>
              </a:spcBef>
              <a:spcAft>
                <a:spcPts val="0"/>
              </a:spcAft>
              <a:buNone/>
            </a:pPr>
            <a:r>
              <a:rPr lang="en"/>
              <a:t>Marshall University Public Relations Campaign Club</a:t>
            </a:r>
            <a:endParaRPr/>
          </a:p>
        </p:txBody>
      </p:sp>
      <p:sp>
        <p:nvSpPr>
          <p:cNvPr id="63" name="Shape 63"/>
          <p:cNvSpPr txBox="1"/>
          <p:nvPr>
            <p:ph idx="1" type="subTitle"/>
          </p:nvPr>
        </p:nvSpPr>
        <p:spPr>
          <a:xfrm>
            <a:off x="3056825" y="3395130"/>
            <a:ext cx="3054600" cy="7014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2018 RMH Campaign</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0" name="Shape 120"/>
        <p:cNvGrpSpPr/>
        <p:nvPr/>
      </p:nvGrpSpPr>
      <p:grpSpPr>
        <a:xfrm>
          <a:off x="0" y="0"/>
          <a:ext cx="0" cy="0"/>
          <a:chOff x="0" y="0"/>
          <a:chExt cx="0" cy="0"/>
        </a:xfrm>
      </p:grpSpPr>
      <p:sp>
        <p:nvSpPr>
          <p:cNvPr id="121" name="Shape 121"/>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a:spcBef>
                <a:spcPts val="0"/>
              </a:spcBef>
              <a:spcAft>
                <a:spcPts val="0"/>
              </a:spcAft>
              <a:buNone/>
            </a:pPr>
            <a:r>
              <a:rPr lang="en"/>
              <a:t>REVERSE RAFFLE SCHEDULE</a:t>
            </a:r>
            <a:endParaRPr/>
          </a:p>
        </p:txBody>
      </p:sp>
      <p:sp>
        <p:nvSpPr>
          <p:cNvPr id="122" name="Shape 122"/>
          <p:cNvSpPr txBox="1"/>
          <p:nvPr>
            <p:ph idx="1" type="body"/>
          </p:nvPr>
        </p:nvSpPr>
        <p:spPr>
          <a:xfrm>
            <a:off x="311700" y="1225225"/>
            <a:ext cx="8520600" cy="3354000"/>
          </a:xfrm>
          <a:prstGeom prst="rect">
            <a:avLst/>
          </a:prstGeom>
        </p:spPr>
        <p:txBody>
          <a:bodyPr anchorCtr="0" anchor="t" bIns="91425" lIns="91425" spcFirstLastPara="1" rIns="91425" wrap="square" tIns="91425">
            <a:noAutofit/>
          </a:bodyPr>
          <a:lstStyle/>
          <a:p>
            <a:pPr indent="0" lvl="0" marL="0" rtl="0">
              <a:spcBef>
                <a:spcPts val="0"/>
              </a:spcBef>
              <a:spcAft>
                <a:spcPts val="0"/>
              </a:spcAft>
              <a:buClr>
                <a:schemeClr val="dk1"/>
              </a:buClr>
              <a:buSzPts val="1100"/>
              <a:buFont typeface="Arial"/>
              <a:buNone/>
            </a:pPr>
            <a:r>
              <a:rPr lang="en" sz="750">
                <a:latin typeface="Arial"/>
                <a:ea typeface="Arial"/>
                <a:cs typeface="Arial"/>
                <a:sym typeface="Arial"/>
              </a:rPr>
              <a:t>10:00 AM 		Meet at Harley Davidson to begin set up. </a:t>
            </a:r>
            <a:endParaRPr sz="750">
              <a:latin typeface="Arial"/>
              <a:ea typeface="Arial"/>
              <a:cs typeface="Arial"/>
              <a:sym typeface="Arial"/>
            </a:endParaRPr>
          </a:p>
          <a:p>
            <a:pPr indent="0" lvl="0" marL="0" rtl="0">
              <a:spcBef>
                <a:spcPts val="0"/>
              </a:spcBef>
              <a:spcAft>
                <a:spcPts val="0"/>
              </a:spcAft>
              <a:buClr>
                <a:schemeClr val="dk1"/>
              </a:buClr>
              <a:buSzPts val="1100"/>
              <a:buFont typeface="Arial"/>
              <a:buNone/>
            </a:pPr>
            <a:r>
              <a:rPr lang="en" sz="750">
                <a:latin typeface="Arial"/>
                <a:ea typeface="Arial"/>
                <a:cs typeface="Arial"/>
                <a:sym typeface="Arial"/>
              </a:rPr>
              <a:t>10 – 3 PM 	Set up and organize </a:t>
            </a:r>
            <a:endParaRPr sz="750">
              <a:latin typeface="Arial"/>
              <a:ea typeface="Arial"/>
              <a:cs typeface="Arial"/>
              <a:sym typeface="Arial"/>
            </a:endParaRPr>
          </a:p>
          <a:p>
            <a:pPr indent="0" lvl="0" marL="0" rtl="0">
              <a:spcBef>
                <a:spcPts val="0"/>
              </a:spcBef>
              <a:spcAft>
                <a:spcPts val="0"/>
              </a:spcAft>
              <a:buClr>
                <a:schemeClr val="dk1"/>
              </a:buClr>
              <a:buSzPts val="1100"/>
              <a:buFont typeface="Arial"/>
              <a:buNone/>
            </a:pPr>
            <a:r>
              <a:rPr lang="en" sz="750">
                <a:latin typeface="Arial"/>
                <a:ea typeface="Arial"/>
                <a:cs typeface="Arial"/>
                <a:sym typeface="Arial"/>
              </a:rPr>
              <a:t>3:30 – 5:30 PM 	Leave and get ready for event </a:t>
            </a:r>
            <a:endParaRPr sz="750">
              <a:latin typeface="Arial"/>
              <a:ea typeface="Arial"/>
              <a:cs typeface="Arial"/>
              <a:sym typeface="Arial"/>
            </a:endParaRPr>
          </a:p>
          <a:p>
            <a:pPr indent="0" lvl="0" marL="0" rtl="0">
              <a:spcBef>
                <a:spcPts val="0"/>
              </a:spcBef>
              <a:spcAft>
                <a:spcPts val="0"/>
              </a:spcAft>
              <a:buClr>
                <a:schemeClr val="dk1"/>
              </a:buClr>
              <a:buSzPts val="1100"/>
              <a:buFont typeface="Arial"/>
              <a:buNone/>
            </a:pPr>
            <a:r>
              <a:rPr lang="en" sz="750">
                <a:latin typeface="Arial"/>
                <a:ea typeface="Arial"/>
                <a:cs typeface="Arial"/>
                <a:sym typeface="Arial"/>
              </a:rPr>
              <a:t>5:45 PM 		Be back at HD </a:t>
            </a:r>
            <a:endParaRPr sz="750">
              <a:latin typeface="Arial"/>
              <a:ea typeface="Arial"/>
              <a:cs typeface="Arial"/>
              <a:sym typeface="Arial"/>
            </a:endParaRPr>
          </a:p>
          <a:p>
            <a:pPr indent="0" lvl="0" marL="0" rtl="0">
              <a:spcBef>
                <a:spcPts val="0"/>
              </a:spcBef>
              <a:spcAft>
                <a:spcPts val="0"/>
              </a:spcAft>
              <a:buClr>
                <a:schemeClr val="dk1"/>
              </a:buClr>
              <a:buSzPts val="1100"/>
              <a:buFont typeface="Arial"/>
              <a:buNone/>
            </a:pPr>
            <a:r>
              <a:rPr lang="en" sz="750">
                <a:latin typeface="Arial"/>
                <a:ea typeface="Arial"/>
                <a:cs typeface="Arial"/>
                <a:sym typeface="Arial"/>
              </a:rPr>
              <a:t>6:45 PM 		Everyone at their stations </a:t>
            </a:r>
            <a:endParaRPr sz="750">
              <a:latin typeface="Arial"/>
              <a:ea typeface="Arial"/>
              <a:cs typeface="Arial"/>
              <a:sym typeface="Arial"/>
            </a:endParaRPr>
          </a:p>
          <a:p>
            <a:pPr indent="0" lvl="0" marL="0" rtl="0">
              <a:spcBef>
                <a:spcPts val="0"/>
              </a:spcBef>
              <a:spcAft>
                <a:spcPts val="0"/>
              </a:spcAft>
              <a:buClr>
                <a:schemeClr val="dk1"/>
              </a:buClr>
              <a:buSzPts val="1100"/>
              <a:buFont typeface="Arial"/>
              <a:buNone/>
            </a:pPr>
            <a:r>
              <a:rPr lang="en" sz="750">
                <a:latin typeface="Arial"/>
                <a:ea typeface="Arial"/>
                <a:cs typeface="Arial"/>
                <a:sym typeface="Arial"/>
              </a:rPr>
              <a:t>7:00 PM 		Doors open and event begins </a:t>
            </a:r>
            <a:endParaRPr sz="750">
              <a:latin typeface="Arial"/>
              <a:ea typeface="Arial"/>
              <a:cs typeface="Arial"/>
              <a:sym typeface="Arial"/>
            </a:endParaRPr>
          </a:p>
          <a:p>
            <a:pPr indent="0" lvl="0" marL="0" rtl="0">
              <a:spcBef>
                <a:spcPts val="0"/>
              </a:spcBef>
              <a:spcAft>
                <a:spcPts val="0"/>
              </a:spcAft>
              <a:buClr>
                <a:schemeClr val="dk1"/>
              </a:buClr>
              <a:buSzPts val="1100"/>
              <a:buFont typeface="Arial"/>
              <a:buNone/>
            </a:pPr>
            <a:r>
              <a:rPr lang="en" sz="750">
                <a:latin typeface="Arial"/>
                <a:ea typeface="Arial"/>
                <a:cs typeface="Arial"/>
                <a:sym typeface="Arial"/>
              </a:rPr>
              <a:t>7:45 PM 		Jaye and Ginny open. Jaye introduces House, Ginny introduce evening and explains Pom-Pom game. Lillie explains buyback process for Reverse Raffle Buy Back. </a:t>
            </a:r>
            <a:endParaRPr sz="750">
              <a:latin typeface="Arial"/>
              <a:ea typeface="Arial"/>
              <a:cs typeface="Arial"/>
              <a:sym typeface="Arial"/>
            </a:endParaRPr>
          </a:p>
          <a:p>
            <a:pPr indent="0" lvl="0" marL="0" rtl="0">
              <a:spcBef>
                <a:spcPts val="0"/>
              </a:spcBef>
              <a:spcAft>
                <a:spcPts val="0"/>
              </a:spcAft>
              <a:buClr>
                <a:schemeClr val="dk1"/>
              </a:buClr>
              <a:buSzPts val="1100"/>
              <a:buFont typeface="Arial"/>
              <a:buNone/>
            </a:pPr>
            <a:r>
              <a:rPr lang="en" sz="750">
                <a:latin typeface="Arial"/>
                <a:ea typeface="Arial"/>
                <a:cs typeface="Arial"/>
                <a:sym typeface="Arial"/>
              </a:rPr>
              <a:t>8:00 PM 		CITY HEAT BEGINS PLAYING </a:t>
            </a:r>
            <a:endParaRPr sz="750">
              <a:latin typeface="Arial"/>
              <a:ea typeface="Arial"/>
              <a:cs typeface="Arial"/>
              <a:sym typeface="Arial"/>
            </a:endParaRPr>
          </a:p>
          <a:p>
            <a:pPr indent="457200" lvl="0" marL="457200" rtl="0">
              <a:spcBef>
                <a:spcPts val="0"/>
              </a:spcBef>
              <a:spcAft>
                <a:spcPts val="0"/>
              </a:spcAft>
              <a:buClr>
                <a:schemeClr val="dk1"/>
              </a:buClr>
              <a:buSzPts val="1100"/>
              <a:buFont typeface="Arial"/>
              <a:buNone/>
            </a:pPr>
            <a:r>
              <a:rPr lang="en" sz="750">
                <a:latin typeface="Arial"/>
                <a:ea typeface="Arial"/>
                <a:cs typeface="Arial"/>
                <a:sym typeface="Arial"/>
              </a:rPr>
              <a:t>James pulls first 35 numbers. </a:t>
            </a:r>
            <a:endParaRPr sz="750">
              <a:latin typeface="Arial"/>
              <a:ea typeface="Arial"/>
              <a:cs typeface="Arial"/>
              <a:sym typeface="Arial"/>
            </a:endParaRPr>
          </a:p>
          <a:p>
            <a:pPr indent="0" lvl="0" marL="0" rtl="0">
              <a:spcBef>
                <a:spcPts val="0"/>
              </a:spcBef>
              <a:spcAft>
                <a:spcPts val="0"/>
              </a:spcAft>
              <a:buClr>
                <a:schemeClr val="dk1"/>
              </a:buClr>
              <a:buSzPts val="1100"/>
              <a:buFont typeface="Arial"/>
              <a:buNone/>
            </a:pPr>
            <a:r>
              <a:rPr lang="en" sz="750">
                <a:latin typeface="Arial"/>
                <a:ea typeface="Arial"/>
                <a:cs typeface="Arial"/>
                <a:sym typeface="Arial"/>
              </a:rPr>
              <a:t>8:35 PM 		James pulls 36-70 </a:t>
            </a:r>
            <a:endParaRPr sz="750">
              <a:latin typeface="Arial"/>
              <a:ea typeface="Arial"/>
              <a:cs typeface="Arial"/>
              <a:sym typeface="Arial"/>
            </a:endParaRPr>
          </a:p>
          <a:p>
            <a:pPr indent="0" lvl="0" marL="0" rtl="0">
              <a:spcBef>
                <a:spcPts val="0"/>
              </a:spcBef>
              <a:spcAft>
                <a:spcPts val="0"/>
              </a:spcAft>
              <a:buClr>
                <a:schemeClr val="dk1"/>
              </a:buClr>
              <a:buSzPts val="1100"/>
              <a:buFont typeface="Arial"/>
              <a:buNone/>
            </a:pPr>
            <a:r>
              <a:rPr lang="en" sz="750">
                <a:latin typeface="Arial"/>
                <a:ea typeface="Arial"/>
                <a:cs typeface="Arial"/>
                <a:sym typeface="Arial"/>
              </a:rPr>
              <a:t>8:00 PM 		PHOTO BOOTH OPENS </a:t>
            </a:r>
            <a:endParaRPr sz="750">
              <a:latin typeface="Arial"/>
              <a:ea typeface="Arial"/>
              <a:cs typeface="Arial"/>
              <a:sym typeface="Arial"/>
            </a:endParaRPr>
          </a:p>
          <a:p>
            <a:pPr indent="457200" lvl="0" marL="457200" rtl="0">
              <a:spcBef>
                <a:spcPts val="0"/>
              </a:spcBef>
              <a:spcAft>
                <a:spcPts val="0"/>
              </a:spcAft>
              <a:buClr>
                <a:schemeClr val="dk1"/>
              </a:buClr>
              <a:buSzPts val="1100"/>
              <a:buFont typeface="Arial"/>
              <a:buNone/>
            </a:pPr>
            <a:r>
              <a:rPr lang="en" sz="750">
                <a:latin typeface="Arial"/>
                <a:ea typeface="Arial"/>
                <a:cs typeface="Arial"/>
                <a:sym typeface="Arial"/>
              </a:rPr>
              <a:t>James pulls 71-105 </a:t>
            </a:r>
            <a:endParaRPr sz="750">
              <a:latin typeface="Arial"/>
              <a:ea typeface="Arial"/>
              <a:cs typeface="Arial"/>
              <a:sym typeface="Arial"/>
            </a:endParaRPr>
          </a:p>
          <a:p>
            <a:pPr indent="457200" lvl="0" marL="457200" rtl="0">
              <a:spcBef>
                <a:spcPts val="0"/>
              </a:spcBef>
              <a:spcAft>
                <a:spcPts val="0"/>
              </a:spcAft>
              <a:buClr>
                <a:schemeClr val="dk1"/>
              </a:buClr>
              <a:buSzPts val="1100"/>
              <a:buFont typeface="Arial"/>
              <a:buNone/>
            </a:pPr>
            <a:r>
              <a:rPr lang="en" sz="750">
                <a:latin typeface="Arial"/>
                <a:ea typeface="Arial"/>
                <a:cs typeface="Arial"/>
                <a:sym typeface="Arial"/>
              </a:rPr>
              <a:t>Beginning of Pom-Pom game </a:t>
            </a:r>
            <a:endParaRPr sz="750">
              <a:latin typeface="Arial"/>
              <a:ea typeface="Arial"/>
              <a:cs typeface="Arial"/>
              <a:sym typeface="Arial"/>
            </a:endParaRPr>
          </a:p>
          <a:p>
            <a:pPr indent="0" lvl="0" marL="0" rtl="0">
              <a:spcBef>
                <a:spcPts val="0"/>
              </a:spcBef>
              <a:spcAft>
                <a:spcPts val="0"/>
              </a:spcAft>
              <a:buClr>
                <a:schemeClr val="dk1"/>
              </a:buClr>
              <a:buSzPts val="1100"/>
              <a:buFont typeface="Arial"/>
              <a:buNone/>
            </a:pPr>
            <a:r>
              <a:rPr lang="en" sz="750">
                <a:latin typeface="Arial"/>
                <a:ea typeface="Arial"/>
                <a:cs typeface="Arial"/>
                <a:sym typeface="Arial"/>
              </a:rPr>
              <a:t>8:20 PM 		James pulls 106-120 </a:t>
            </a:r>
            <a:endParaRPr sz="750">
              <a:latin typeface="Arial"/>
              <a:ea typeface="Arial"/>
              <a:cs typeface="Arial"/>
              <a:sym typeface="Arial"/>
            </a:endParaRPr>
          </a:p>
          <a:p>
            <a:pPr indent="0" lvl="0" marL="0" rtl="0">
              <a:spcBef>
                <a:spcPts val="0"/>
              </a:spcBef>
              <a:spcAft>
                <a:spcPts val="0"/>
              </a:spcAft>
              <a:buClr>
                <a:schemeClr val="dk1"/>
              </a:buClr>
              <a:buSzPts val="1100"/>
              <a:buFont typeface="Arial"/>
              <a:buNone/>
            </a:pPr>
            <a:r>
              <a:rPr lang="en" sz="750">
                <a:latin typeface="Arial"/>
                <a:ea typeface="Arial"/>
                <a:cs typeface="Arial"/>
                <a:sym typeface="Arial"/>
              </a:rPr>
              <a:t>9:15 PM 		James pulls 120-130 </a:t>
            </a:r>
            <a:endParaRPr sz="750">
              <a:latin typeface="Arial"/>
              <a:ea typeface="Arial"/>
              <a:cs typeface="Arial"/>
              <a:sym typeface="Arial"/>
            </a:endParaRPr>
          </a:p>
          <a:p>
            <a:pPr indent="457200" lvl="0" marL="457200" rtl="0">
              <a:spcBef>
                <a:spcPts val="0"/>
              </a:spcBef>
              <a:spcAft>
                <a:spcPts val="0"/>
              </a:spcAft>
              <a:buClr>
                <a:schemeClr val="dk1"/>
              </a:buClr>
              <a:buSzPts val="1100"/>
              <a:buFont typeface="Arial"/>
              <a:buNone/>
            </a:pPr>
            <a:r>
              <a:rPr lang="en" sz="750">
                <a:latin typeface="Arial"/>
                <a:ea typeface="Arial"/>
                <a:cs typeface="Arial"/>
                <a:sym typeface="Arial"/>
              </a:rPr>
              <a:t>BUY BACK ENDS </a:t>
            </a:r>
            <a:endParaRPr sz="750">
              <a:latin typeface="Arial"/>
              <a:ea typeface="Arial"/>
              <a:cs typeface="Arial"/>
              <a:sym typeface="Arial"/>
            </a:endParaRPr>
          </a:p>
          <a:p>
            <a:pPr indent="0" lvl="0" marL="0" rtl="0">
              <a:spcBef>
                <a:spcPts val="0"/>
              </a:spcBef>
              <a:spcAft>
                <a:spcPts val="0"/>
              </a:spcAft>
              <a:buClr>
                <a:schemeClr val="dk1"/>
              </a:buClr>
              <a:buSzPts val="1100"/>
              <a:buFont typeface="Arial"/>
              <a:buNone/>
            </a:pPr>
            <a:r>
              <a:rPr lang="en" sz="750">
                <a:latin typeface="Arial"/>
                <a:ea typeface="Arial"/>
                <a:cs typeface="Arial"/>
                <a:sym typeface="Arial"/>
              </a:rPr>
              <a:t>9:30 PM 		James pulls 131-140 </a:t>
            </a:r>
            <a:endParaRPr sz="750">
              <a:latin typeface="Arial"/>
              <a:ea typeface="Arial"/>
              <a:cs typeface="Arial"/>
              <a:sym typeface="Arial"/>
            </a:endParaRPr>
          </a:p>
          <a:p>
            <a:pPr indent="457200" lvl="0" marL="457200" rtl="0">
              <a:spcBef>
                <a:spcPts val="0"/>
              </a:spcBef>
              <a:spcAft>
                <a:spcPts val="0"/>
              </a:spcAft>
              <a:buClr>
                <a:schemeClr val="dk1"/>
              </a:buClr>
              <a:buSzPts val="1100"/>
              <a:buFont typeface="Arial"/>
              <a:buNone/>
            </a:pPr>
            <a:r>
              <a:rPr lang="en" sz="750">
                <a:latin typeface="Arial"/>
                <a:ea typeface="Arial"/>
                <a:cs typeface="Arial"/>
                <a:sym typeface="Arial"/>
              </a:rPr>
              <a:t>Ginny sells golden ticket and then pulls to final three </a:t>
            </a:r>
            <a:endParaRPr sz="750">
              <a:latin typeface="Arial"/>
              <a:ea typeface="Arial"/>
              <a:cs typeface="Arial"/>
              <a:sym typeface="Arial"/>
            </a:endParaRPr>
          </a:p>
          <a:p>
            <a:pPr indent="0" lvl="0" marL="0" rtl="0">
              <a:spcBef>
                <a:spcPts val="0"/>
              </a:spcBef>
              <a:spcAft>
                <a:spcPts val="0"/>
              </a:spcAft>
              <a:buClr>
                <a:schemeClr val="dk1"/>
              </a:buClr>
              <a:buSzPts val="1100"/>
              <a:buFont typeface="Arial"/>
              <a:buNone/>
            </a:pPr>
            <a:r>
              <a:rPr lang="en" sz="750">
                <a:latin typeface="Arial"/>
                <a:ea typeface="Arial"/>
                <a:cs typeface="Arial"/>
                <a:sym typeface="Arial"/>
              </a:rPr>
              <a:t>10:00 PM 		WINNER ANNOUNCED </a:t>
            </a:r>
            <a:endParaRPr sz="750">
              <a:latin typeface="Arial"/>
              <a:ea typeface="Arial"/>
              <a:cs typeface="Arial"/>
              <a:sym typeface="Arial"/>
            </a:endParaRPr>
          </a:p>
          <a:p>
            <a:pPr indent="0" lvl="0" marL="0" rtl="0">
              <a:spcBef>
                <a:spcPts val="0"/>
              </a:spcBef>
              <a:spcAft>
                <a:spcPts val="0"/>
              </a:spcAft>
              <a:buClr>
                <a:schemeClr val="dk1"/>
              </a:buClr>
              <a:buSzPts val="1100"/>
              <a:buFont typeface="Arial"/>
              <a:buNone/>
            </a:pPr>
            <a:r>
              <a:rPr lang="en" sz="750">
                <a:latin typeface="Arial"/>
                <a:ea typeface="Arial"/>
                <a:cs typeface="Arial"/>
                <a:sym typeface="Arial"/>
              </a:rPr>
              <a:t>10:15 PM 		PHOTO BOOTH CLOSES </a:t>
            </a:r>
            <a:endParaRPr sz="750">
              <a:latin typeface="Arial"/>
              <a:ea typeface="Arial"/>
              <a:cs typeface="Arial"/>
              <a:sym typeface="Arial"/>
            </a:endParaRPr>
          </a:p>
          <a:p>
            <a:pPr indent="0" lvl="0" marL="0" rtl="0">
              <a:spcBef>
                <a:spcPts val="0"/>
              </a:spcBef>
              <a:spcAft>
                <a:spcPts val="0"/>
              </a:spcAft>
              <a:buClr>
                <a:schemeClr val="dk1"/>
              </a:buClr>
              <a:buSzPts val="1100"/>
              <a:buFont typeface="Arial"/>
              <a:buNone/>
            </a:pPr>
            <a:r>
              <a:rPr lang="en" sz="750">
                <a:latin typeface="Arial"/>
                <a:ea typeface="Arial"/>
                <a:cs typeface="Arial"/>
                <a:sym typeface="Arial"/>
              </a:rPr>
              <a:t>10:30 PM 		SILENT AUCTION ENDS </a:t>
            </a:r>
            <a:endParaRPr sz="750">
              <a:latin typeface="Arial"/>
              <a:ea typeface="Arial"/>
              <a:cs typeface="Arial"/>
              <a:sym typeface="Arial"/>
            </a:endParaRPr>
          </a:p>
          <a:p>
            <a:pPr indent="457200" lvl="0" marL="457200" rtl="0">
              <a:spcBef>
                <a:spcPts val="0"/>
              </a:spcBef>
              <a:spcAft>
                <a:spcPts val="0"/>
              </a:spcAft>
              <a:buClr>
                <a:schemeClr val="dk1"/>
              </a:buClr>
              <a:buSzPts val="1100"/>
              <a:buFont typeface="Arial"/>
              <a:buNone/>
            </a:pPr>
            <a:r>
              <a:rPr lang="en" sz="750">
                <a:latin typeface="Arial"/>
                <a:ea typeface="Arial"/>
                <a:cs typeface="Arial"/>
                <a:sym typeface="Arial"/>
              </a:rPr>
              <a:t>Team comes to stage to end the evening </a:t>
            </a:r>
            <a:endParaRPr sz="750">
              <a:latin typeface="Arial"/>
              <a:ea typeface="Arial"/>
              <a:cs typeface="Arial"/>
              <a:sym typeface="Arial"/>
            </a:endParaRPr>
          </a:p>
          <a:p>
            <a:pPr indent="457200" lvl="0" marL="457200" rtl="0">
              <a:spcBef>
                <a:spcPts val="0"/>
              </a:spcBef>
              <a:spcAft>
                <a:spcPts val="0"/>
              </a:spcAft>
              <a:buClr>
                <a:schemeClr val="dk1"/>
              </a:buClr>
              <a:buSzPts val="1100"/>
              <a:buFont typeface="Arial"/>
              <a:buNone/>
            </a:pPr>
            <a:r>
              <a:rPr lang="en" sz="750">
                <a:latin typeface="Arial"/>
                <a:ea typeface="Arial"/>
                <a:cs typeface="Arial"/>
                <a:sym typeface="Arial"/>
              </a:rPr>
              <a:t>Ginny thanks everyone </a:t>
            </a:r>
            <a:endParaRPr sz="750">
              <a:latin typeface="Arial"/>
              <a:ea typeface="Arial"/>
              <a:cs typeface="Arial"/>
              <a:sym typeface="Arial"/>
            </a:endParaRPr>
          </a:p>
          <a:p>
            <a:pPr indent="0" lvl="0" marL="0" rtl="0">
              <a:spcBef>
                <a:spcPts val="0"/>
              </a:spcBef>
              <a:spcAft>
                <a:spcPts val="0"/>
              </a:spcAft>
              <a:buClr>
                <a:schemeClr val="dk1"/>
              </a:buClr>
              <a:buSzPts val="1100"/>
              <a:buFont typeface="Arial"/>
              <a:buNone/>
            </a:pPr>
            <a:r>
              <a:rPr lang="en" sz="750">
                <a:latin typeface="Arial"/>
                <a:ea typeface="Arial"/>
                <a:cs typeface="Arial"/>
                <a:sym typeface="Arial"/>
              </a:rPr>
              <a:t>11:00 PM 		Begin teardown</a:t>
            </a:r>
            <a:endParaRPr sz="750">
              <a:latin typeface="Arial"/>
              <a:ea typeface="Arial"/>
              <a:cs typeface="Arial"/>
              <a:sym typeface="Arial"/>
            </a:endParaRPr>
          </a:p>
          <a:p>
            <a:pPr indent="0" lvl="0" marL="0">
              <a:spcBef>
                <a:spcPts val="0"/>
              </a:spcBef>
              <a:spcAft>
                <a:spcPts val="160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6" name="Shape 126"/>
        <p:cNvGrpSpPr/>
        <p:nvPr/>
      </p:nvGrpSpPr>
      <p:grpSpPr>
        <a:xfrm>
          <a:off x="0" y="0"/>
          <a:ext cx="0" cy="0"/>
          <a:chOff x="0" y="0"/>
          <a:chExt cx="0" cy="0"/>
        </a:xfrm>
      </p:grpSpPr>
      <p:sp>
        <p:nvSpPr>
          <p:cNvPr id="127" name="Shape 127"/>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a:spcBef>
                <a:spcPts val="0"/>
              </a:spcBef>
              <a:spcAft>
                <a:spcPts val="0"/>
              </a:spcAft>
              <a:buNone/>
            </a:pPr>
            <a:r>
              <a:rPr lang="en"/>
              <a:t>COMMUNICATION</a:t>
            </a:r>
            <a:endParaRPr/>
          </a:p>
        </p:txBody>
      </p:sp>
      <p:sp>
        <p:nvSpPr>
          <p:cNvPr id="128" name="Shape 128"/>
          <p:cNvSpPr txBox="1"/>
          <p:nvPr>
            <p:ph idx="1" type="body"/>
          </p:nvPr>
        </p:nvSpPr>
        <p:spPr>
          <a:xfrm>
            <a:off x="311700" y="1225225"/>
            <a:ext cx="8520600" cy="3439500"/>
          </a:xfrm>
          <a:prstGeom prst="rect">
            <a:avLst/>
          </a:prstGeom>
        </p:spPr>
        <p:txBody>
          <a:bodyPr anchorCtr="0" anchor="t" bIns="91425" lIns="91425" spcFirstLastPara="1" rIns="91425" wrap="square" tIns="91425">
            <a:noAutofit/>
          </a:bodyPr>
          <a:lstStyle/>
          <a:p>
            <a:pPr indent="0" lvl="0" marL="0">
              <a:spcBef>
                <a:spcPts val="0"/>
              </a:spcBef>
              <a:spcAft>
                <a:spcPts val="0"/>
              </a:spcAft>
              <a:buClr>
                <a:schemeClr val="dk1"/>
              </a:buClr>
              <a:buSzPts val="1100"/>
              <a:buFont typeface="Arial"/>
              <a:buNone/>
            </a:pPr>
            <a:r>
              <a:rPr lang="en" sz="1000"/>
              <a:t>Several actions were utilized to raise funds and awareness for the Ronald McDonald House:</a:t>
            </a:r>
            <a:endParaRPr sz="1000"/>
          </a:p>
          <a:p>
            <a:pPr indent="0" lvl="0" marL="0">
              <a:spcBef>
                <a:spcPts val="1600"/>
              </a:spcBef>
              <a:spcAft>
                <a:spcPts val="0"/>
              </a:spcAft>
              <a:buClr>
                <a:schemeClr val="dk1"/>
              </a:buClr>
              <a:buSzPts val="1100"/>
              <a:buFont typeface="Arial"/>
              <a:buNone/>
            </a:pPr>
            <a:r>
              <a:rPr lang="en" sz="1000"/>
              <a:t>As far as events were concerned, press releases were used to get awareness to the media.</a:t>
            </a:r>
            <a:endParaRPr sz="1000"/>
          </a:p>
          <a:p>
            <a:pPr indent="0" lvl="0" marL="0">
              <a:spcBef>
                <a:spcPts val="1600"/>
              </a:spcBef>
              <a:spcAft>
                <a:spcPts val="0"/>
              </a:spcAft>
              <a:buClr>
                <a:schemeClr val="dk1"/>
              </a:buClr>
              <a:buSzPts val="1100"/>
              <a:buFont typeface="Arial"/>
              <a:buNone/>
            </a:pPr>
            <a:r>
              <a:rPr lang="en" sz="1000"/>
              <a:t>Press releases were sent out prior to the Chipotle fundraiser, V Club fundraiser, and Reverse Raffle fundraiser</a:t>
            </a:r>
            <a:endParaRPr sz="1000"/>
          </a:p>
          <a:p>
            <a:pPr indent="0" lvl="0" marL="0">
              <a:spcBef>
                <a:spcPts val="1600"/>
              </a:spcBef>
              <a:spcAft>
                <a:spcPts val="0"/>
              </a:spcAft>
              <a:buClr>
                <a:schemeClr val="dk1"/>
              </a:buClr>
              <a:buSzPts val="1100"/>
              <a:buFont typeface="Arial"/>
              <a:buNone/>
            </a:pPr>
            <a:r>
              <a:rPr lang="en" sz="1000"/>
              <a:t>V Club and Reverse Raffle fundraiser press releases were placed in Huntington Herald-Dispatch</a:t>
            </a:r>
            <a:endParaRPr sz="1000"/>
          </a:p>
          <a:p>
            <a:pPr indent="0" lvl="0" marL="0">
              <a:spcBef>
                <a:spcPts val="1600"/>
              </a:spcBef>
              <a:spcAft>
                <a:spcPts val="0"/>
              </a:spcAft>
              <a:buClr>
                <a:schemeClr val="dk1"/>
              </a:buClr>
              <a:buSzPts val="1100"/>
              <a:buFont typeface="Arial"/>
              <a:buNone/>
            </a:pPr>
            <a:r>
              <a:rPr lang="en" sz="1000"/>
              <a:t>Other newspaper placements included two op-ed pieces: one by Patrick O’Leary for Charleston Gazette-Mail and one by James Hoyle for Huntington Herald-Dispatch</a:t>
            </a:r>
            <a:endParaRPr sz="1000"/>
          </a:p>
          <a:p>
            <a:pPr indent="0" lvl="0" marL="0">
              <a:spcBef>
                <a:spcPts val="1600"/>
              </a:spcBef>
              <a:spcAft>
                <a:spcPts val="0"/>
              </a:spcAft>
              <a:buClr>
                <a:schemeClr val="dk1"/>
              </a:buClr>
              <a:buSzPts val="1100"/>
              <a:buFont typeface="Arial"/>
              <a:buNone/>
            </a:pPr>
            <a:r>
              <a:rPr lang="en" sz="1000"/>
              <a:t>Two radio stations were contacted about spreading information about various fundraisers and agreed to: The Planet and TCR Country</a:t>
            </a:r>
            <a:endParaRPr sz="1000"/>
          </a:p>
          <a:p>
            <a:pPr indent="0" lvl="0" marL="0">
              <a:spcBef>
                <a:spcPts val="1600"/>
              </a:spcBef>
              <a:spcAft>
                <a:spcPts val="0"/>
              </a:spcAft>
              <a:buClr>
                <a:schemeClr val="dk1"/>
              </a:buClr>
              <a:buSzPts val="1100"/>
              <a:buFont typeface="Arial"/>
              <a:buNone/>
            </a:pPr>
            <a:r>
              <a:rPr lang="en" sz="1000"/>
              <a:t>WCHS-TV covered the Reverse Raffle fundraiser, and learned about the event through a press release</a:t>
            </a:r>
            <a:endParaRPr sz="1000"/>
          </a:p>
          <a:p>
            <a:pPr indent="0" lvl="0" marL="0">
              <a:spcBef>
                <a:spcPts val="1600"/>
              </a:spcBef>
              <a:spcAft>
                <a:spcPts val="0"/>
              </a:spcAft>
              <a:buClr>
                <a:schemeClr val="dk1"/>
              </a:buClr>
              <a:buSzPts val="1100"/>
              <a:buFont typeface="Arial"/>
              <a:buNone/>
            </a:pPr>
            <a:r>
              <a:rPr lang="en" sz="1000"/>
              <a:t>Social media reached a wide audience, as well as word of mouth about the various events</a:t>
            </a:r>
            <a:endParaRPr sz="1000"/>
          </a:p>
          <a:p>
            <a:pPr indent="0" lvl="0" marL="0">
              <a:spcBef>
                <a:spcPts val="1600"/>
              </a:spcBef>
              <a:spcAft>
                <a:spcPts val="160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2" name="Shape 132"/>
        <p:cNvGrpSpPr/>
        <p:nvPr/>
      </p:nvGrpSpPr>
      <p:grpSpPr>
        <a:xfrm>
          <a:off x="0" y="0"/>
          <a:ext cx="0" cy="0"/>
          <a:chOff x="0" y="0"/>
          <a:chExt cx="0" cy="0"/>
        </a:xfrm>
      </p:grpSpPr>
      <p:sp>
        <p:nvSpPr>
          <p:cNvPr id="133" name="Shape 133"/>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a:spcBef>
                <a:spcPts val="0"/>
              </a:spcBef>
              <a:spcAft>
                <a:spcPts val="0"/>
              </a:spcAft>
              <a:buNone/>
            </a:pPr>
            <a:r>
              <a:rPr lang="en"/>
              <a:t>EVALUATION</a:t>
            </a:r>
            <a:endParaRPr/>
          </a:p>
        </p:txBody>
      </p:sp>
      <p:sp>
        <p:nvSpPr>
          <p:cNvPr id="134" name="Shape 134"/>
          <p:cNvSpPr txBox="1"/>
          <p:nvPr>
            <p:ph idx="1" type="body"/>
          </p:nvPr>
        </p:nvSpPr>
        <p:spPr>
          <a:xfrm>
            <a:off x="311700" y="1225225"/>
            <a:ext cx="8520600" cy="3354000"/>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rPr lang="en"/>
              <a:t>We will be using SWOT to analyze our campaign efforts.</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8" name="Shape 138"/>
        <p:cNvGrpSpPr/>
        <p:nvPr/>
      </p:nvGrpSpPr>
      <p:grpSpPr>
        <a:xfrm>
          <a:off x="0" y="0"/>
          <a:ext cx="0" cy="0"/>
          <a:chOff x="0" y="0"/>
          <a:chExt cx="0" cy="0"/>
        </a:xfrm>
      </p:grpSpPr>
      <p:sp>
        <p:nvSpPr>
          <p:cNvPr id="139" name="Shape 139"/>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a:spcBef>
                <a:spcPts val="0"/>
              </a:spcBef>
              <a:spcAft>
                <a:spcPts val="0"/>
              </a:spcAft>
              <a:buNone/>
            </a:pPr>
            <a:r>
              <a:rPr lang="en"/>
              <a:t>SWOT</a:t>
            </a:r>
            <a:endParaRPr/>
          </a:p>
        </p:txBody>
      </p:sp>
      <p:sp>
        <p:nvSpPr>
          <p:cNvPr id="140" name="Shape 140"/>
          <p:cNvSpPr txBox="1"/>
          <p:nvPr>
            <p:ph idx="1" type="body"/>
          </p:nvPr>
        </p:nvSpPr>
        <p:spPr>
          <a:xfrm>
            <a:off x="311700" y="1225225"/>
            <a:ext cx="8520600" cy="3354000"/>
          </a:xfrm>
          <a:prstGeom prst="rect">
            <a:avLst/>
          </a:prstGeom>
        </p:spPr>
        <p:txBody>
          <a:bodyPr anchorCtr="0" anchor="t" bIns="91425" lIns="91425" spcFirstLastPara="1" rIns="91425" wrap="square" tIns="91425">
            <a:noAutofit/>
          </a:bodyPr>
          <a:lstStyle/>
          <a:p>
            <a:pPr indent="0" lvl="0" marL="0" rtl="0">
              <a:lnSpc>
                <a:spcPct val="200000"/>
              </a:lnSpc>
              <a:spcBef>
                <a:spcPts val="0"/>
              </a:spcBef>
              <a:spcAft>
                <a:spcPts val="0"/>
              </a:spcAft>
              <a:buClr>
                <a:schemeClr val="dk1"/>
              </a:buClr>
              <a:buSzPts val="1100"/>
              <a:buFont typeface="Arial"/>
              <a:buNone/>
            </a:pPr>
            <a:r>
              <a:rPr lang="en" sz="1200">
                <a:latin typeface="Arial"/>
                <a:ea typeface="Arial"/>
                <a:cs typeface="Arial"/>
                <a:sym typeface="Arial"/>
              </a:rPr>
              <a:t>Strengths:</a:t>
            </a:r>
            <a:endParaRPr sz="1200">
              <a:latin typeface="Arial"/>
              <a:ea typeface="Arial"/>
              <a:cs typeface="Arial"/>
              <a:sym typeface="Arial"/>
            </a:endParaRPr>
          </a:p>
          <a:p>
            <a:pPr indent="0" lvl="0" marL="0" rtl="0">
              <a:lnSpc>
                <a:spcPct val="200000"/>
              </a:lnSpc>
              <a:spcBef>
                <a:spcPts val="0"/>
              </a:spcBef>
              <a:spcAft>
                <a:spcPts val="0"/>
              </a:spcAft>
              <a:buClr>
                <a:schemeClr val="dk1"/>
              </a:buClr>
              <a:buSzPts val="1100"/>
              <a:buFont typeface="Arial"/>
              <a:buNone/>
            </a:pPr>
            <a:r>
              <a:rPr lang="en" sz="1200">
                <a:latin typeface="Arial"/>
                <a:ea typeface="Arial"/>
                <a:cs typeface="Arial"/>
                <a:sym typeface="Arial"/>
              </a:rPr>
              <a:t>·      We had a great team of students that worked diligently to make sure this campaign was a success. We utilized our connections.</a:t>
            </a:r>
            <a:endParaRPr sz="1200">
              <a:latin typeface="Arial"/>
              <a:ea typeface="Arial"/>
              <a:cs typeface="Arial"/>
              <a:sym typeface="Arial"/>
            </a:endParaRPr>
          </a:p>
          <a:p>
            <a:pPr indent="0" lvl="0" marL="0" rtl="0">
              <a:lnSpc>
                <a:spcPct val="200000"/>
              </a:lnSpc>
              <a:spcBef>
                <a:spcPts val="0"/>
              </a:spcBef>
              <a:spcAft>
                <a:spcPts val="0"/>
              </a:spcAft>
              <a:buClr>
                <a:schemeClr val="dk1"/>
              </a:buClr>
              <a:buSzPts val="1100"/>
              <a:buFont typeface="Arial"/>
              <a:buNone/>
            </a:pPr>
            <a:r>
              <a:rPr lang="en" sz="1200">
                <a:latin typeface="Arial"/>
                <a:ea typeface="Arial"/>
                <a:cs typeface="Arial"/>
                <a:sym typeface="Arial"/>
              </a:rPr>
              <a:t>·      Last years portfolio gave us strong connections with businesses in the Tri State that were willing to support our cause again, as well as a list of do’s and dont’s that were extremely helpful when navigating the campaign.</a:t>
            </a:r>
            <a:endParaRPr sz="1200">
              <a:latin typeface="Arial"/>
              <a:ea typeface="Arial"/>
              <a:cs typeface="Arial"/>
              <a:sym typeface="Arial"/>
            </a:endParaRPr>
          </a:p>
          <a:p>
            <a:pPr indent="0" lvl="0" marL="0" rtl="0">
              <a:lnSpc>
                <a:spcPct val="200000"/>
              </a:lnSpc>
              <a:spcBef>
                <a:spcPts val="0"/>
              </a:spcBef>
              <a:spcAft>
                <a:spcPts val="0"/>
              </a:spcAft>
              <a:buClr>
                <a:schemeClr val="dk1"/>
              </a:buClr>
              <a:buSzPts val="1100"/>
              <a:buFont typeface="Arial"/>
              <a:buNone/>
            </a:pPr>
            <a:r>
              <a:rPr lang="en" sz="1200">
                <a:latin typeface="Arial"/>
                <a:ea typeface="Arial"/>
                <a:cs typeface="Arial"/>
                <a:sym typeface="Arial"/>
              </a:rPr>
              <a:t>·      Our professor, Dr. Hapney, and the Director of Development at the Ronald McDonald House, Jaye Toler, were extremely helpful in assisting and guiding our group when needed.</a:t>
            </a:r>
            <a:endParaRPr sz="1200">
              <a:latin typeface="Arial"/>
              <a:ea typeface="Arial"/>
              <a:cs typeface="Arial"/>
              <a:sym typeface="Arial"/>
            </a:endParaRPr>
          </a:p>
          <a:p>
            <a:pPr indent="0" lvl="0" marL="0" rtl="0">
              <a:lnSpc>
                <a:spcPct val="200000"/>
              </a:lnSpc>
              <a:spcBef>
                <a:spcPts val="0"/>
              </a:spcBef>
              <a:spcAft>
                <a:spcPts val="0"/>
              </a:spcAft>
              <a:buClr>
                <a:schemeClr val="dk1"/>
              </a:buClr>
              <a:buSzPts val="1100"/>
              <a:buFont typeface="Arial"/>
              <a:buNone/>
            </a:pPr>
            <a:r>
              <a:rPr lang="en" sz="1200">
                <a:latin typeface="Arial"/>
                <a:ea typeface="Arial"/>
                <a:cs typeface="Arial"/>
                <a:sym typeface="Arial"/>
              </a:rPr>
              <a:t>·      Our group had a lot of personal connections throughout the local business world that allowed us to raise funds and auction items for the cause.</a:t>
            </a:r>
            <a:endParaRPr sz="1200">
              <a:latin typeface="Arial"/>
              <a:ea typeface="Arial"/>
              <a:cs typeface="Arial"/>
              <a:sym typeface="Arial"/>
            </a:endParaRPr>
          </a:p>
          <a:p>
            <a:pPr indent="0" lvl="0" marL="0">
              <a:spcBef>
                <a:spcPts val="0"/>
              </a:spcBef>
              <a:spcAft>
                <a:spcPts val="1600"/>
              </a:spcAft>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4" name="Shape 144"/>
        <p:cNvGrpSpPr/>
        <p:nvPr/>
      </p:nvGrpSpPr>
      <p:grpSpPr>
        <a:xfrm>
          <a:off x="0" y="0"/>
          <a:ext cx="0" cy="0"/>
          <a:chOff x="0" y="0"/>
          <a:chExt cx="0" cy="0"/>
        </a:xfrm>
      </p:grpSpPr>
      <p:sp>
        <p:nvSpPr>
          <p:cNvPr id="145" name="Shape 145"/>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a:spcBef>
                <a:spcPts val="0"/>
              </a:spcBef>
              <a:spcAft>
                <a:spcPts val="0"/>
              </a:spcAft>
              <a:buClr>
                <a:schemeClr val="dk1"/>
              </a:buClr>
              <a:buSzPts val="1100"/>
              <a:buFont typeface="Arial"/>
              <a:buNone/>
            </a:pPr>
            <a:r>
              <a:rPr lang="en"/>
              <a:t>SWOT</a:t>
            </a:r>
            <a:endParaRPr/>
          </a:p>
        </p:txBody>
      </p:sp>
      <p:sp>
        <p:nvSpPr>
          <p:cNvPr id="146" name="Shape 146"/>
          <p:cNvSpPr txBox="1"/>
          <p:nvPr>
            <p:ph idx="1" type="body"/>
          </p:nvPr>
        </p:nvSpPr>
        <p:spPr>
          <a:xfrm>
            <a:off x="311700" y="1225225"/>
            <a:ext cx="8520600" cy="3354000"/>
          </a:xfrm>
          <a:prstGeom prst="rect">
            <a:avLst/>
          </a:prstGeom>
        </p:spPr>
        <p:txBody>
          <a:bodyPr anchorCtr="0" anchor="t" bIns="91425" lIns="91425" spcFirstLastPara="1" rIns="91425" wrap="square" tIns="91425">
            <a:noAutofit/>
          </a:bodyPr>
          <a:lstStyle/>
          <a:p>
            <a:pPr indent="0" lvl="0" marL="0" rtl="0">
              <a:lnSpc>
                <a:spcPct val="200000"/>
              </a:lnSpc>
              <a:spcBef>
                <a:spcPts val="0"/>
              </a:spcBef>
              <a:spcAft>
                <a:spcPts val="0"/>
              </a:spcAft>
              <a:buClr>
                <a:schemeClr val="dk1"/>
              </a:buClr>
              <a:buSzPts val="1100"/>
              <a:buFont typeface="Arial"/>
              <a:buNone/>
            </a:pPr>
            <a:r>
              <a:rPr lang="en" sz="1200">
                <a:latin typeface="Arial"/>
                <a:ea typeface="Arial"/>
                <a:cs typeface="Arial"/>
                <a:sym typeface="Arial"/>
              </a:rPr>
              <a:t>Weaknesses:</a:t>
            </a:r>
            <a:endParaRPr sz="1200">
              <a:latin typeface="Arial"/>
              <a:ea typeface="Arial"/>
              <a:cs typeface="Arial"/>
              <a:sym typeface="Arial"/>
            </a:endParaRPr>
          </a:p>
          <a:p>
            <a:pPr indent="0" lvl="0" marL="0" rtl="0">
              <a:lnSpc>
                <a:spcPct val="200000"/>
              </a:lnSpc>
              <a:spcBef>
                <a:spcPts val="0"/>
              </a:spcBef>
              <a:spcAft>
                <a:spcPts val="0"/>
              </a:spcAft>
              <a:buClr>
                <a:schemeClr val="dk1"/>
              </a:buClr>
              <a:buSzPts val="1100"/>
              <a:buFont typeface="Arial"/>
              <a:buNone/>
            </a:pPr>
            <a:r>
              <a:rPr lang="en" sz="1200">
                <a:latin typeface="Arial"/>
                <a:ea typeface="Arial"/>
                <a:cs typeface="Arial"/>
                <a:sym typeface="Arial"/>
              </a:rPr>
              <a:t>·      Our group was small. Last semesters group had 17 students and this semester we had 5. This alone cut down on the networking opportunities available because there is only so much that 5 people can do.</a:t>
            </a:r>
            <a:endParaRPr sz="1200">
              <a:latin typeface="Arial"/>
              <a:ea typeface="Arial"/>
              <a:cs typeface="Arial"/>
              <a:sym typeface="Arial"/>
            </a:endParaRPr>
          </a:p>
          <a:p>
            <a:pPr indent="0" lvl="0" marL="0" rtl="0">
              <a:lnSpc>
                <a:spcPct val="200000"/>
              </a:lnSpc>
              <a:spcBef>
                <a:spcPts val="0"/>
              </a:spcBef>
              <a:spcAft>
                <a:spcPts val="0"/>
              </a:spcAft>
              <a:buClr>
                <a:schemeClr val="dk1"/>
              </a:buClr>
              <a:buSzPts val="1100"/>
              <a:buFont typeface="Arial"/>
              <a:buNone/>
            </a:pPr>
            <a:r>
              <a:rPr lang="en" sz="1200">
                <a:latin typeface="Arial"/>
                <a:ea typeface="Arial"/>
                <a:cs typeface="Arial"/>
                <a:sym typeface="Arial"/>
              </a:rPr>
              <a:t>·      It was our first time. Because it was our first time it took us a little while to get our footing and get into the swing of things. I think if we had more time we could’ve raised more money for the house but it was a great learning experience.</a:t>
            </a:r>
            <a:endParaRPr sz="1200">
              <a:latin typeface="Arial"/>
              <a:ea typeface="Arial"/>
              <a:cs typeface="Arial"/>
              <a:sym typeface="Arial"/>
            </a:endParaRPr>
          </a:p>
          <a:p>
            <a:pPr indent="0" lvl="0" marL="0" rtl="0">
              <a:lnSpc>
                <a:spcPct val="200000"/>
              </a:lnSpc>
              <a:spcBef>
                <a:spcPts val="0"/>
              </a:spcBef>
              <a:spcAft>
                <a:spcPts val="0"/>
              </a:spcAft>
              <a:buClr>
                <a:schemeClr val="dk1"/>
              </a:buClr>
              <a:buSzPts val="1100"/>
              <a:buFont typeface="Arial"/>
              <a:buNone/>
            </a:pPr>
            <a:r>
              <a:rPr lang="en" sz="1200">
                <a:latin typeface="Arial"/>
                <a:ea typeface="Arial"/>
                <a:cs typeface="Arial"/>
                <a:sym typeface="Arial"/>
              </a:rPr>
              <a:t>·      We had trouble with businesses not getting back to us in a timely manner or not getting back to us at all. This made getting sponsorships difficult.</a:t>
            </a:r>
            <a:endParaRPr sz="1200">
              <a:latin typeface="Arial"/>
              <a:ea typeface="Arial"/>
              <a:cs typeface="Arial"/>
              <a:sym typeface="Arial"/>
            </a:endParaRPr>
          </a:p>
          <a:p>
            <a:pPr indent="0" lvl="0" marL="0">
              <a:spcBef>
                <a:spcPts val="0"/>
              </a:spcBef>
              <a:spcAft>
                <a:spcPts val="1600"/>
              </a:spcAft>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0" name="Shape 150"/>
        <p:cNvGrpSpPr/>
        <p:nvPr/>
      </p:nvGrpSpPr>
      <p:grpSpPr>
        <a:xfrm>
          <a:off x="0" y="0"/>
          <a:ext cx="0" cy="0"/>
          <a:chOff x="0" y="0"/>
          <a:chExt cx="0" cy="0"/>
        </a:xfrm>
      </p:grpSpPr>
      <p:sp>
        <p:nvSpPr>
          <p:cNvPr id="151" name="Shape 151"/>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a:spcBef>
                <a:spcPts val="0"/>
              </a:spcBef>
              <a:spcAft>
                <a:spcPts val="0"/>
              </a:spcAft>
              <a:buClr>
                <a:schemeClr val="dk1"/>
              </a:buClr>
              <a:buSzPts val="1100"/>
              <a:buFont typeface="Arial"/>
              <a:buNone/>
            </a:pPr>
            <a:r>
              <a:rPr lang="en"/>
              <a:t>SWOT</a:t>
            </a:r>
            <a:endParaRPr/>
          </a:p>
        </p:txBody>
      </p:sp>
      <p:sp>
        <p:nvSpPr>
          <p:cNvPr id="152" name="Shape 152"/>
          <p:cNvSpPr txBox="1"/>
          <p:nvPr>
            <p:ph idx="1" type="body"/>
          </p:nvPr>
        </p:nvSpPr>
        <p:spPr>
          <a:xfrm>
            <a:off x="311700" y="1225225"/>
            <a:ext cx="8520600" cy="3354000"/>
          </a:xfrm>
          <a:prstGeom prst="rect">
            <a:avLst/>
          </a:prstGeom>
        </p:spPr>
        <p:txBody>
          <a:bodyPr anchorCtr="0" anchor="t" bIns="91425" lIns="91425" spcFirstLastPara="1" rIns="91425" wrap="square" tIns="91425">
            <a:noAutofit/>
          </a:bodyPr>
          <a:lstStyle/>
          <a:p>
            <a:pPr indent="0" lvl="0" marL="0">
              <a:spcBef>
                <a:spcPts val="0"/>
              </a:spcBef>
              <a:spcAft>
                <a:spcPts val="0"/>
              </a:spcAft>
              <a:buClr>
                <a:schemeClr val="dk1"/>
              </a:buClr>
              <a:buSzPts val="1100"/>
              <a:buFont typeface="Arial"/>
              <a:buNone/>
            </a:pPr>
            <a:r>
              <a:rPr lang="en" sz="1200">
                <a:latin typeface="Arial"/>
                <a:ea typeface="Arial"/>
                <a:cs typeface="Arial"/>
                <a:sym typeface="Arial"/>
              </a:rPr>
              <a:t>Opportunities:</a:t>
            </a:r>
            <a:endParaRPr sz="1200">
              <a:latin typeface="Arial"/>
              <a:ea typeface="Arial"/>
              <a:cs typeface="Arial"/>
              <a:sym typeface="Arial"/>
            </a:endParaRPr>
          </a:p>
          <a:p>
            <a:pPr indent="0" lvl="0" marL="0">
              <a:spcBef>
                <a:spcPts val="1600"/>
              </a:spcBef>
              <a:spcAft>
                <a:spcPts val="0"/>
              </a:spcAft>
              <a:buClr>
                <a:schemeClr val="dk1"/>
              </a:buClr>
              <a:buSzPts val="1100"/>
              <a:buFont typeface="Arial"/>
              <a:buNone/>
            </a:pPr>
            <a:r>
              <a:rPr lang="en" sz="1200">
                <a:latin typeface="Arial"/>
                <a:ea typeface="Arial"/>
                <a:cs typeface="Arial"/>
                <a:sym typeface="Arial"/>
              </a:rPr>
              <a:t>·      Getting involved with other events to become potential fundraisers</a:t>
            </a:r>
            <a:endParaRPr sz="1200">
              <a:latin typeface="Arial"/>
              <a:ea typeface="Arial"/>
              <a:cs typeface="Arial"/>
              <a:sym typeface="Arial"/>
            </a:endParaRPr>
          </a:p>
          <a:p>
            <a:pPr indent="0" lvl="0" marL="0">
              <a:spcBef>
                <a:spcPts val="1600"/>
              </a:spcBef>
              <a:spcAft>
                <a:spcPts val="0"/>
              </a:spcAft>
              <a:buClr>
                <a:schemeClr val="dk1"/>
              </a:buClr>
              <a:buSzPts val="1100"/>
              <a:buFont typeface="Arial"/>
              <a:buNone/>
            </a:pPr>
            <a:r>
              <a:rPr lang="en" sz="1200">
                <a:latin typeface="Arial"/>
                <a:ea typeface="Arial"/>
                <a:cs typeface="Arial"/>
                <a:sym typeface="Arial"/>
              </a:rPr>
              <a:t>·      Theme was very trendy – set food and music</a:t>
            </a:r>
            <a:endParaRPr sz="1200">
              <a:latin typeface="Arial"/>
              <a:ea typeface="Arial"/>
              <a:cs typeface="Arial"/>
              <a:sym typeface="Arial"/>
            </a:endParaRPr>
          </a:p>
          <a:p>
            <a:pPr indent="0" lvl="0" marL="0">
              <a:spcBef>
                <a:spcPts val="1600"/>
              </a:spcBef>
              <a:spcAft>
                <a:spcPts val="0"/>
              </a:spcAft>
              <a:buClr>
                <a:schemeClr val="dk1"/>
              </a:buClr>
              <a:buSzPts val="1100"/>
              <a:buFont typeface="Arial"/>
              <a:buNone/>
            </a:pPr>
            <a:r>
              <a:rPr lang="en" sz="1200">
                <a:latin typeface="Arial"/>
                <a:ea typeface="Arial"/>
                <a:cs typeface="Arial"/>
                <a:sym typeface="Arial"/>
              </a:rPr>
              <a:t>·      Utilize social media on personal accounts for – donations and sponsors</a:t>
            </a:r>
            <a:endParaRPr sz="1200">
              <a:latin typeface="Arial"/>
              <a:ea typeface="Arial"/>
              <a:cs typeface="Arial"/>
              <a:sym typeface="Arial"/>
            </a:endParaRPr>
          </a:p>
          <a:p>
            <a:pPr indent="0" lvl="0" marL="0">
              <a:spcBef>
                <a:spcPts val="1600"/>
              </a:spcBef>
              <a:spcAft>
                <a:spcPts val="0"/>
              </a:spcAft>
              <a:buClr>
                <a:schemeClr val="dk1"/>
              </a:buClr>
              <a:buSzPts val="1100"/>
              <a:buFont typeface="Arial"/>
              <a:buNone/>
            </a:pPr>
            <a:r>
              <a:rPr lang="en" sz="1200">
                <a:latin typeface="Arial"/>
                <a:ea typeface="Arial"/>
                <a:cs typeface="Arial"/>
                <a:sym typeface="Arial"/>
              </a:rPr>
              <a:t>We had many opportunities taking this creative approach with the reverse raffle. Our theme allowed us to match food and music, and give our fundraiser a trendy vibe. Also other events around the area, gave us the opportunity to become involved and a method to fundraise money for the Ronald McDonald House, such as Black Sheep’s comedy night.</a:t>
            </a:r>
            <a:endParaRPr sz="1200">
              <a:latin typeface="Arial"/>
              <a:ea typeface="Arial"/>
              <a:cs typeface="Arial"/>
              <a:sym typeface="Arial"/>
            </a:endParaRPr>
          </a:p>
          <a:p>
            <a:pPr indent="0" lvl="0" marL="0">
              <a:spcBef>
                <a:spcPts val="1600"/>
              </a:spcBef>
              <a:spcAft>
                <a:spcPts val="1600"/>
              </a:spcAft>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6" name="Shape 156"/>
        <p:cNvGrpSpPr/>
        <p:nvPr/>
      </p:nvGrpSpPr>
      <p:grpSpPr>
        <a:xfrm>
          <a:off x="0" y="0"/>
          <a:ext cx="0" cy="0"/>
          <a:chOff x="0" y="0"/>
          <a:chExt cx="0" cy="0"/>
        </a:xfrm>
      </p:grpSpPr>
      <p:sp>
        <p:nvSpPr>
          <p:cNvPr id="157" name="Shape 157"/>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a:spcBef>
                <a:spcPts val="0"/>
              </a:spcBef>
              <a:spcAft>
                <a:spcPts val="0"/>
              </a:spcAft>
              <a:buClr>
                <a:schemeClr val="dk1"/>
              </a:buClr>
              <a:buSzPts val="1100"/>
              <a:buFont typeface="Arial"/>
              <a:buNone/>
            </a:pPr>
            <a:r>
              <a:rPr lang="en"/>
              <a:t>SWOT</a:t>
            </a:r>
            <a:endParaRPr/>
          </a:p>
        </p:txBody>
      </p:sp>
      <p:sp>
        <p:nvSpPr>
          <p:cNvPr id="158" name="Shape 158"/>
          <p:cNvSpPr txBox="1"/>
          <p:nvPr>
            <p:ph idx="1" type="body"/>
          </p:nvPr>
        </p:nvSpPr>
        <p:spPr>
          <a:xfrm>
            <a:off x="311700" y="1225225"/>
            <a:ext cx="8520600" cy="3354000"/>
          </a:xfrm>
          <a:prstGeom prst="rect">
            <a:avLst/>
          </a:prstGeom>
        </p:spPr>
        <p:txBody>
          <a:bodyPr anchorCtr="0" anchor="t" bIns="91425" lIns="91425" spcFirstLastPara="1" rIns="91425" wrap="square" tIns="91425">
            <a:noAutofit/>
          </a:bodyPr>
          <a:lstStyle/>
          <a:p>
            <a:pPr indent="0" lvl="0" marL="0">
              <a:spcBef>
                <a:spcPts val="0"/>
              </a:spcBef>
              <a:spcAft>
                <a:spcPts val="0"/>
              </a:spcAft>
              <a:buClr>
                <a:schemeClr val="dk1"/>
              </a:buClr>
              <a:buSzPts val="1100"/>
              <a:buFont typeface="Arial"/>
              <a:buNone/>
            </a:pPr>
            <a:r>
              <a:rPr lang="en" sz="1200">
                <a:latin typeface="Arial"/>
                <a:ea typeface="Arial"/>
                <a:cs typeface="Arial"/>
                <a:sym typeface="Arial"/>
              </a:rPr>
              <a:t> Threats:</a:t>
            </a:r>
            <a:endParaRPr sz="1200">
              <a:latin typeface="Arial"/>
              <a:ea typeface="Arial"/>
              <a:cs typeface="Arial"/>
              <a:sym typeface="Arial"/>
            </a:endParaRPr>
          </a:p>
          <a:p>
            <a:pPr indent="0" lvl="0" marL="0">
              <a:spcBef>
                <a:spcPts val="1600"/>
              </a:spcBef>
              <a:spcAft>
                <a:spcPts val="0"/>
              </a:spcAft>
              <a:buClr>
                <a:schemeClr val="dk1"/>
              </a:buClr>
              <a:buSzPts val="1100"/>
              <a:buFont typeface="Arial"/>
              <a:buNone/>
            </a:pPr>
            <a:r>
              <a:rPr lang="en" sz="1200">
                <a:latin typeface="Arial"/>
                <a:ea typeface="Arial"/>
                <a:cs typeface="Arial"/>
                <a:sym typeface="Arial"/>
              </a:rPr>
              <a:t>·</a:t>
            </a:r>
            <a:r>
              <a:rPr lang="en" sz="1200">
                <a:latin typeface="Times New Roman"/>
                <a:ea typeface="Times New Roman"/>
                <a:cs typeface="Times New Roman"/>
                <a:sym typeface="Times New Roman"/>
              </a:rPr>
              <a:t>      </a:t>
            </a:r>
            <a:r>
              <a:rPr lang="en" sz="1200">
                <a:latin typeface="Arial"/>
                <a:ea typeface="Arial"/>
                <a:cs typeface="Arial"/>
                <a:sym typeface="Arial"/>
              </a:rPr>
              <a:t>Other fundraising events occurring within that weekend – Autism Walk, Color Run, HMOA , Marshall’s Spring Game</a:t>
            </a:r>
            <a:endParaRPr sz="1200">
              <a:latin typeface="Arial"/>
              <a:ea typeface="Arial"/>
              <a:cs typeface="Arial"/>
              <a:sym typeface="Arial"/>
            </a:endParaRPr>
          </a:p>
          <a:p>
            <a:pPr indent="0" lvl="0" marL="0">
              <a:spcBef>
                <a:spcPts val="1600"/>
              </a:spcBef>
              <a:spcAft>
                <a:spcPts val="0"/>
              </a:spcAft>
              <a:buClr>
                <a:schemeClr val="dk1"/>
              </a:buClr>
              <a:buSzPts val="1100"/>
              <a:buFont typeface="Arial"/>
              <a:buNone/>
            </a:pPr>
            <a:r>
              <a:rPr lang="en" sz="1200">
                <a:latin typeface="Courier New"/>
                <a:ea typeface="Courier New"/>
                <a:cs typeface="Courier New"/>
                <a:sym typeface="Courier New"/>
              </a:rPr>
              <a:t>o</a:t>
            </a:r>
            <a:r>
              <a:rPr lang="en" sz="1200">
                <a:latin typeface="Times New Roman"/>
                <a:ea typeface="Times New Roman"/>
                <a:cs typeface="Times New Roman"/>
                <a:sym typeface="Times New Roman"/>
              </a:rPr>
              <a:t>   </a:t>
            </a:r>
            <a:r>
              <a:rPr lang="en" sz="1200">
                <a:latin typeface="Arial"/>
                <a:ea typeface="Arial"/>
                <a:cs typeface="Arial"/>
                <a:sym typeface="Arial"/>
              </a:rPr>
              <a:t>Ticket sales</a:t>
            </a:r>
            <a:endParaRPr sz="1200">
              <a:latin typeface="Arial"/>
              <a:ea typeface="Arial"/>
              <a:cs typeface="Arial"/>
              <a:sym typeface="Arial"/>
            </a:endParaRPr>
          </a:p>
          <a:p>
            <a:pPr indent="0" lvl="0" marL="0">
              <a:spcBef>
                <a:spcPts val="1600"/>
              </a:spcBef>
              <a:spcAft>
                <a:spcPts val="0"/>
              </a:spcAft>
              <a:buClr>
                <a:schemeClr val="dk1"/>
              </a:buClr>
              <a:buSzPts val="1100"/>
              <a:buFont typeface="Arial"/>
              <a:buNone/>
            </a:pPr>
            <a:r>
              <a:rPr lang="en" sz="1200">
                <a:latin typeface="Courier New"/>
                <a:ea typeface="Courier New"/>
                <a:cs typeface="Courier New"/>
                <a:sym typeface="Courier New"/>
              </a:rPr>
              <a:t>o</a:t>
            </a:r>
            <a:r>
              <a:rPr lang="en" sz="1200">
                <a:latin typeface="Times New Roman"/>
                <a:ea typeface="Times New Roman"/>
                <a:cs typeface="Times New Roman"/>
                <a:sym typeface="Times New Roman"/>
              </a:rPr>
              <a:t>   </a:t>
            </a:r>
            <a:r>
              <a:rPr lang="en" sz="1200">
                <a:latin typeface="Arial"/>
                <a:ea typeface="Arial"/>
                <a:cs typeface="Arial"/>
                <a:sym typeface="Arial"/>
              </a:rPr>
              <a:t>Sponsors</a:t>
            </a:r>
            <a:endParaRPr sz="1200">
              <a:latin typeface="Arial"/>
              <a:ea typeface="Arial"/>
              <a:cs typeface="Arial"/>
              <a:sym typeface="Arial"/>
            </a:endParaRPr>
          </a:p>
          <a:p>
            <a:pPr indent="0" lvl="0" marL="0">
              <a:spcBef>
                <a:spcPts val="1600"/>
              </a:spcBef>
              <a:spcAft>
                <a:spcPts val="0"/>
              </a:spcAft>
              <a:buClr>
                <a:schemeClr val="dk1"/>
              </a:buClr>
              <a:buSzPts val="1100"/>
              <a:buFont typeface="Arial"/>
              <a:buNone/>
            </a:pPr>
            <a:r>
              <a:rPr lang="en" sz="1200">
                <a:latin typeface="Courier New"/>
                <a:ea typeface="Courier New"/>
                <a:cs typeface="Courier New"/>
                <a:sym typeface="Courier New"/>
              </a:rPr>
              <a:t>o</a:t>
            </a:r>
            <a:r>
              <a:rPr lang="en" sz="1200">
                <a:latin typeface="Times New Roman"/>
                <a:ea typeface="Times New Roman"/>
                <a:cs typeface="Times New Roman"/>
                <a:sym typeface="Times New Roman"/>
              </a:rPr>
              <a:t>   </a:t>
            </a:r>
            <a:r>
              <a:rPr lang="en" sz="1200">
                <a:latin typeface="Arial"/>
                <a:ea typeface="Arial"/>
                <a:cs typeface="Arial"/>
                <a:sym typeface="Arial"/>
              </a:rPr>
              <a:t>Donations</a:t>
            </a:r>
            <a:endParaRPr sz="1200">
              <a:latin typeface="Arial"/>
              <a:ea typeface="Arial"/>
              <a:cs typeface="Arial"/>
              <a:sym typeface="Arial"/>
            </a:endParaRPr>
          </a:p>
          <a:p>
            <a:pPr indent="0" lvl="0" marL="0">
              <a:spcBef>
                <a:spcPts val="1600"/>
              </a:spcBef>
              <a:spcAft>
                <a:spcPts val="0"/>
              </a:spcAft>
              <a:buClr>
                <a:schemeClr val="dk1"/>
              </a:buClr>
              <a:buSzPts val="1100"/>
              <a:buFont typeface="Arial"/>
              <a:buNone/>
            </a:pPr>
            <a:r>
              <a:rPr lang="en" sz="1200">
                <a:latin typeface="Arial"/>
                <a:ea typeface="Arial"/>
                <a:cs typeface="Arial"/>
                <a:sym typeface="Arial"/>
              </a:rPr>
              <a:t>A threat of having the Reverse Raffle was all the other fundraisers going on, for good causes. For example, there was the Autism Walk the day before and the Color Run the morning of the event. Another threat was big events asking for donations, this lessened the chance of us getting anything donated from the same business, and lowered the quantity of our sponsorships. </a:t>
            </a:r>
            <a:endParaRPr sz="1200">
              <a:latin typeface="Arial"/>
              <a:ea typeface="Arial"/>
              <a:cs typeface="Arial"/>
              <a:sym typeface="Arial"/>
            </a:endParaRPr>
          </a:p>
          <a:p>
            <a:pPr indent="0" lvl="0" marL="0">
              <a:spcBef>
                <a:spcPts val="1600"/>
              </a:spcBef>
              <a:spcAft>
                <a:spcPts val="1600"/>
              </a:spcAft>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2" name="Shape 162"/>
        <p:cNvGrpSpPr/>
        <p:nvPr/>
      </p:nvGrpSpPr>
      <p:grpSpPr>
        <a:xfrm>
          <a:off x="0" y="0"/>
          <a:ext cx="0" cy="0"/>
          <a:chOff x="0" y="0"/>
          <a:chExt cx="0" cy="0"/>
        </a:xfrm>
      </p:grpSpPr>
      <p:sp>
        <p:nvSpPr>
          <p:cNvPr id="163" name="Shape 163"/>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a:spcBef>
                <a:spcPts val="0"/>
              </a:spcBef>
              <a:spcAft>
                <a:spcPts val="0"/>
              </a:spcAft>
              <a:buNone/>
            </a:pPr>
            <a:r>
              <a:rPr lang="en"/>
              <a:t>2018 RMH CAPSTONE CAMPAIGN</a:t>
            </a:r>
            <a:endParaRPr/>
          </a:p>
        </p:txBody>
      </p:sp>
      <p:sp>
        <p:nvSpPr>
          <p:cNvPr id="164" name="Shape 164"/>
          <p:cNvSpPr txBox="1"/>
          <p:nvPr>
            <p:ph idx="1" type="body"/>
          </p:nvPr>
        </p:nvSpPr>
        <p:spPr>
          <a:xfrm>
            <a:off x="311700" y="1225225"/>
            <a:ext cx="8520600" cy="3354000"/>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t/>
            </a:r>
            <a:endParaRPr/>
          </a:p>
        </p:txBody>
      </p:sp>
      <p:pic>
        <p:nvPicPr>
          <p:cNvPr descr="Music from Bensound.com" id="165" name="Shape 165" title="Capstone Campaign RMH">
            <a:hlinkClick r:id="rId3"/>
          </p:cNvPr>
          <p:cNvPicPr preferRelativeResize="0"/>
          <p:nvPr/>
        </p:nvPicPr>
        <p:blipFill>
          <a:blip r:embed="rId4">
            <a:alphaModFix/>
          </a:blip>
          <a:stretch>
            <a:fillRect/>
          </a:stretch>
        </p:blipFill>
        <p:spPr>
          <a:xfrm>
            <a:off x="2047600" y="1147225"/>
            <a:ext cx="5048800" cy="37866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7" name="Shape 67"/>
        <p:cNvGrpSpPr/>
        <p:nvPr/>
      </p:nvGrpSpPr>
      <p:grpSpPr>
        <a:xfrm>
          <a:off x="0" y="0"/>
          <a:ext cx="0" cy="0"/>
          <a:chOff x="0" y="0"/>
          <a:chExt cx="0" cy="0"/>
        </a:xfrm>
      </p:grpSpPr>
      <p:sp>
        <p:nvSpPr>
          <p:cNvPr id="68" name="Shape 68"/>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a:spcBef>
                <a:spcPts val="0"/>
              </a:spcBef>
              <a:spcAft>
                <a:spcPts val="0"/>
              </a:spcAft>
              <a:buNone/>
            </a:pPr>
            <a:r>
              <a:rPr lang="en"/>
              <a:t>Meet the Team: Ginny Blake-Director </a:t>
            </a:r>
            <a:endParaRPr/>
          </a:p>
        </p:txBody>
      </p:sp>
      <p:sp>
        <p:nvSpPr>
          <p:cNvPr id="69" name="Shape 69"/>
          <p:cNvSpPr txBox="1"/>
          <p:nvPr>
            <p:ph idx="1" type="body"/>
          </p:nvPr>
        </p:nvSpPr>
        <p:spPr>
          <a:xfrm>
            <a:off x="3209475" y="1225225"/>
            <a:ext cx="5622900" cy="3788100"/>
          </a:xfrm>
          <a:prstGeom prst="rect">
            <a:avLst/>
          </a:prstGeom>
        </p:spPr>
        <p:txBody>
          <a:bodyPr anchorCtr="0" anchor="t" bIns="91425" lIns="91425" spcFirstLastPara="1" rIns="91425" wrap="square" tIns="91425">
            <a:noAutofit/>
          </a:bodyPr>
          <a:lstStyle/>
          <a:p>
            <a:pPr indent="0" lvl="0" marL="0" rtl="0">
              <a:lnSpc>
                <a:spcPct val="115000"/>
              </a:lnSpc>
              <a:spcBef>
                <a:spcPts val="0"/>
              </a:spcBef>
              <a:spcAft>
                <a:spcPts val="0"/>
              </a:spcAft>
              <a:buNone/>
            </a:pPr>
            <a:r>
              <a:rPr lang="en" sz="1000">
                <a:latin typeface="Arial"/>
                <a:ea typeface="Arial"/>
                <a:cs typeface="Arial"/>
                <a:sym typeface="Arial"/>
              </a:rPr>
              <a:t>-Designed campaign website, portfolio, and social media posts</a:t>
            </a:r>
            <a:endParaRPr sz="1000">
              <a:latin typeface="Arial"/>
              <a:ea typeface="Arial"/>
              <a:cs typeface="Arial"/>
              <a:sym typeface="Arial"/>
            </a:endParaRPr>
          </a:p>
          <a:p>
            <a:pPr indent="0" lvl="0" marL="0" rtl="0">
              <a:lnSpc>
                <a:spcPct val="115000"/>
              </a:lnSpc>
              <a:spcBef>
                <a:spcPts val="0"/>
              </a:spcBef>
              <a:spcAft>
                <a:spcPts val="0"/>
              </a:spcAft>
              <a:buNone/>
            </a:pPr>
            <a:r>
              <a:rPr lang="en" sz="1000">
                <a:latin typeface="Arial"/>
                <a:ea typeface="Arial"/>
                <a:cs typeface="Arial"/>
                <a:sym typeface="Arial"/>
              </a:rPr>
              <a:t>	-Regularly updated website </a:t>
            </a:r>
            <a:endParaRPr sz="1000">
              <a:latin typeface="Arial"/>
              <a:ea typeface="Arial"/>
              <a:cs typeface="Arial"/>
              <a:sym typeface="Arial"/>
            </a:endParaRPr>
          </a:p>
          <a:p>
            <a:pPr indent="0" lvl="0" marL="0" rtl="0">
              <a:lnSpc>
                <a:spcPct val="115000"/>
              </a:lnSpc>
              <a:spcBef>
                <a:spcPts val="0"/>
              </a:spcBef>
              <a:spcAft>
                <a:spcPts val="0"/>
              </a:spcAft>
              <a:buNone/>
            </a:pPr>
            <a:r>
              <a:rPr lang="en" sz="1000">
                <a:latin typeface="Arial"/>
                <a:ea typeface="Arial"/>
                <a:cs typeface="Arial"/>
                <a:sym typeface="Arial"/>
              </a:rPr>
              <a:t>-Produced Campaign video</a:t>
            </a:r>
            <a:endParaRPr sz="1000">
              <a:latin typeface="Arial"/>
              <a:ea typeface="Arial"/>
              <a:cs typeface="Arial"/>
              <a:sym typeface="Arial"/>
            </a:endParaRPr>
          </a:p>
          <a:p>
            <a:pPr indent="0" lvl="0" marL="0" rtl="0">
              <a:lnSpc>
                <a:spcPct val="115000"/>
              </a:lnSpc>
              <a:spcBef>
                <a:spcPts val="0"/>
              </a:spcBef>
              <a:spcAft>
                <a:spcPts val="0"/>
              </a:spcAft>
              <a:buNone/>
            </a:pPr>
            <a:r>
              <a:rPr lang="en" sz="1000">
                <a:latin typeface="Arial"/>
                <a:ea typeface="Arial"/>
                <a:cs typeface="Arial"/>
                <a:sym typeface="Arial"/>
              </a:rPr>
              <a:t>-Organized and advertised for Chipotle event</a:t>
            </a:r>
            <a:endParaRPr sz="1000">
              <a:latin typeface="Arial"/>
              <a:ea typeface="Arial"/>
              <a:cs typeface="Arial"/>
              <a:sym typeface="Arial"/>
            </a:endParaRPr>
          </a:p>
          <a:p>
            <a:pPr indent="0" lvl="0" marL="0" rtl="0">
              <a:lnSpc>
                <a:spcPct val="115000"/>
              </a:lnSpc>
              <a:spcBef>
                <a:spcPts val="0"/>
              </a:spcBef>
              <a:spcAft>
                <a:spcPts val="0"/>
              </a:spcAft>
              <a:buNone/>
            </a:pPr>
            <a:r>
              <a:rPr lang="en" sz="1000">
                <a:latin typeface="Arial"/>
                <a:ea typeface="Arial"/>
                <a:cs typeface="Arial"/>
                <a:sym typeface="Arial"/>
              </a:rPr>
              <a:t>-Organized meeting times and division of tasks</a:t>
            </a:r>
            <a:endParaRPr sz="1000">
              <a:latin typeface="Arial"/>
              <a:ea typeface="Arial"/>
              <a:cs typeface="Arial"/>
              <a:sym typeface="Arial"/>
            </a:endParaRPr>
          </a:p>
          <a:p>
            <a:pPr indent="0" lvl="0" marL="0" rtl="0">
              <a:lnSpc>
                <a:spcPct val="115000"/>
              </a:lnSpc>
              <a:spcBef>
                <a:spcPts val="0"/>
              </a:spcBef>
              <a:spcAft>
                <a:spcPts val="0"/>
              </a:spcAft>
              <a:buNone/>
            </a:pPr>
            <a:r>
              <a:rPr lang="en" sz="1000">
                <a:latin typeface="Arial"/>
                <a:ea typeface="Arial"/>
                <a:cs typeface="Arial"/>
                <a:sym typeface="Arial"/>
              </a:rPr>
              <a:t>-Served as main point of contact for the House</a:t>
            </a:r>
            <a:endParaRPr sz="1000">
              <a:latin typeface="Arial"/>
              <a:ea typeface="Arial"/>
              <a:cs typeface="Arial"/>
              <a:sym typeface="Arial"/>
            </a:endParaRPr>
          </a:p>
          <a:p>
            <a:pPr indent="0" lvl="0" marL="0" rtl="0">
              <a:lnSpc>
                <a:spcPct val="115000"/>
              </a:lnSpc>
              <a:spcBef>
                <a:spcPts val="0"/>
              </a:spcBef>
              <a:spcAft>
                <a:spcPts val="0"/>
              </a:spcAft>
              <a:buNone/>
            </a:pPr>
            <a:r>
              <a:rPr lang="en" sz="1000">
                <a:latin typeface="Arial"/>
                <a:ea typeface="Arial"/>
                <a:cs typeface="Arial"/>
                <a:sym typeface="Arial"/>
              </a:rPr>
              <a:t>-Spoke with Barboursville Rotary Club with Jaye </a:t>
            </a:r>
            <a:endParaRPr sz="1000">
              <a:latin typeface="Arial"/>
              <a:ea typeface="Arial"/>
              <a:cs typeface="Arial"/>
              <a:sym typeface="Arial"/>
            </a:endParaRPr>
          </a:p>
          <a:p>
            <a:pPr indent="0" lvl="0" marL="0" rtl="0">
              <a:lnSpc>
                <a:spcPct val="115000"/>
              </a:lnSpc>
              <a:spcBef>
                <a:spcPts val="0"/>
              </a:spcBef>
              <a:spcAft>
                <a:spcPts val="0"/>
              </a:spcAft>
              <a:buNone/>
            </a:pPr>
            <a:r>
              <a:rPr lang="en" sz="1000">
                <a:latin typeface="Arial"/>
                <a:ea typeface="Arial"/>
                <a:cs typeface="Arial"/>
                <a:sym typeface="Arial"/>
              </a:rPr>
              <a:t>-Organized Reverse Raffle</a:t>
            </a:r>
            <a:endParaRPr sz="1000">
              <a:latin typeface="Arial"/>
              <a:ea typeface="Arial"/>
              <a:cs typeface="Arial"/>
              <a:sym typeface="Arial"/>
            </a:endParaRPr>
          </a:p>
          <a:p>
            <a:pPr indent="0" lvl="0" marL="0" rtl="0">
              <a:lnSpc>
                <a:spcPct val="115000"/>
              </a:lnSpc>
              <a:spcBef>
                <a:spcPts val="0"/>
              </a:spcBef>
              <a:spcAft>
                <a:spcPts val="0"/>
              </a:spcAft>
              <a:buNone/>
            </a:pPr>
            <a:r>
              <a:rPr lang="en" sz="1000">
                <a:latin typeface="Arial"/>
                <a:ea typeface="Arial"/>
                <a:cs typeface="Arial"/>
                <a:sym typeface="Arial"/>
              </a:rPr>
              <a:t>	-Gathered auction items for RR and V Club Event</a:t>
            </a:r>
            <a:endParaRPr sz="1000">
              <a:latin typeface="Arial"/>
              <a:ea typeface="Arial"/>
              <a:cs typeface="Arial"/>
              <a:sym typeface="Arial"/>
            </a:endParaRPr>
          </a:p>
          <a:p>
            <a:pPr indent="0" lvl="0" marL="0" rtl="0">
              <a:lnSpc>
                <a:spcPct val="115000"/>
              </a:lnSpc>
              <a:spcBef>
                <a:spcPts val="0"/>
              </a:spcBef>
              <a:spcAft>
                <a:spcPts val="0"/>
              </a:spcAft>
              <a:buNone/>
            </a:pPr>
            <a:r>
              <a:rPr lang="en" sz="1000">
                <a:latin typeface="Arial"/>
                <a:ea typeface="Arial"/>
                <a:cs typeface="Arial"/>
                <a:sym typeface="Arial"/>
              </a:rPr>
              <a:t>		*snagged the Firefly Music Festival tickets to auction off at V Club event</a:t>
            </a:r>
            <a:endParaRPr sz="1000">
              <a:latin typeface="Arial"/>
              <a:ea typeface="Arial"/>
              <a:cs typeface="Arial"/>
              <a:sym typeface="Arial"/>
            </a:endParaRPr>
          </a:p>
          <a:p>
            <a:pPr indent="0" lvl="0" marL="0" rtl="0">
              <a:lnSpc>
                <a:spcPct val="115000"/>
              </a:lnSpc>
              <a:spcBef>
                <a:spcPts val="0"/>
              </a:spcBef>
              <a:spcAft>
                <a:spcPts val="0"/>
              </a:spcAft>
              <a:buNone/>
            </a:pPr>
            <a:r>
              <a:rPr lang="en" sz="1000">
                <a:latin typeface="Arial"/>
                <a:ea typeface="Arial"/>
                <a:cs typeface="Arial"/>
                <a:sym typeface="Arial"/>
              </a:rPr>
              <a:t>	-Booked venue with help of Jaye</a:t>
            </a:r>
            <a:endParaRPr sz="1000">
              <a:latin typeface="Arial"/>
              <a:ea typeface="Arial"/>
              <a:cs typeface="Arial"/>
              <a:sym typeface="Arial"/>
            </a:endParaRPr>
          </a:p>
          <a:p>
            <a:pPr indent="0" lvl="0" marL="0" rtl="0">
              <a:lnSpc>
                <a:spcPct val="115000"/>
              </a:lnSpc>
              <a:spcBef>
                <a:spcPts val="0"/>
              </a:spcBef>
              <a:spcAft>
                <a:spcPts val="0"/>
              </a:spcAft>
              <a:buNone/>
            </a:pPr>
            <a:r>
              <a:rPr lang="en" sz="1000">
                <a:latin typeface="Arial"/>
                <a:ea typeface="Arial"/>
                <a:cs typeface="Arial"/>
                <a:sym typeface="Arial"/>
              </a:rPr>
              <a:t>	-Booked Holy Smoke BBQ</a:t>
            </a:r>
            <a:endParaRPr sz="1000">
              <a:latin typeface="Arial"/>
              <a:ea typeface="Arial"/>
              <a:cs typeface="Arial"/>
              <a:sym typeface="Arial"/>
            </a:endParaRPr>
          </a:p>
          <a:p>
            <a:pPr indent="0" lvl="0" marL="0" rtl="0">
              <a:lnSpc>
                <a:spcPct val="115000"/>
              </a:lnSpc>
              <a:spcBef>
                <a:spcPts val="0"/>
              </a:spcBef>
              <a:spcAft>
                <a:spcPts val="0"/>
              </a:spcAft>
              <a:buNone/>
            </a:pPr>
            <a:r>
              <a:rPr lang="en" sz="1000">
                <a:latin typeface="Arial"/>
                <a:ea typeface="Arial"/>
                <a:cs typeface="Arial"/>
                <a:sym typeface="Arial"/>
              </a:rPr>
              <a:t>	-Booked West Virginia Photo Booth</a:t>
            </a:r>
            <a:endParaRPr sz="1000">
              <a:latin typeface="Arial"/>
              <a:ea typeface="Arial"/>
              <a:cs typeface="Arial"/>
              <a:sym typeface="Arial"/>
            </a:endParaRPr>
          </a:p>
          <a:p>
            <a:pPr indent="0" lvl="0" marL="0" rtl="0">
              <a:lnSpc>
                <a:spcPct val="115000"/>
              </a:lnSpc>
              <a:spcBef>
                <a:spcPts val="0"/>
              </a:spcBef>
              <a:spcAft>
                <a:spcPts val="0"/>
              </a:spcAft>
              <a:buNone/>
            </a:pPr>
            <a:r>
              <a:rPr lang="en" sz="1000">
                <a:latin typeface="Arial"/>
                <a:ea typeface="Arial"/>
                <a:cs typeface="Arial"/>
                <a:sym typeface="Arial"/>
              </a:rPr>
              <a:t>	-Published social media countdown posts</a:t>
            </a:r>
            <a:endParaRPr sz="1000">
              <a:latin typeface="Arial"/>
              <a:ea typeface="Arial"/>
              <a:cs typeface="Arial"/>
              <a:sym typeface="Arial"/>
            </a:endParaRPr>
          </a:p>
          <a:p>
            <a:pPr indent="0" lvl="0" marL="0" rtl="0">
              <a:lnSpc>
                <a:spcPct val="115000"/>
              </a:lnSpc>
              <a:spcBef>
                <a:spcPts val="0"/>
              </a:spcBef>
              <a:spcAft>
                <a:spcPts val="0"/>
              </a:spcAft>
              <a:buNone/>
            </a:pPr>
            <a:r>
              <a:rPr lang="en" sz="1000">
                <a:latin typeface="Arial"/>
                <a:ea typeface="Arial"/>
                <a:cs typeface="Arial"/>
                <a:sym typeface="Arial"/>
              </a:rPr>
              <a:t>	-Updated spreadsheet with auction items, ticket sales, and sponsorships</a:t>
            </a:r>
            <a:endParaRPr sz="1000">
              <a:latin typeface="Arial"/>
              <a:ea typeface="Arial"/>
              <a:cs typeface="Arial"/>
              <a:sym typeface="Arial"/>
            </a:endParaRPr>
          </a:p>
          <a:p>
            <a:pPr indent="0" lvl="0" marL="0" rtl="0">
              <a:lnSpc>
                <a:spcPct val="115000"/>
              </a:lnSpc>
              <a:spcBef>
                <a:spcPts val="0"/>
              </a:spcBef>
              <a:spcAft>
                <a:spcPts val="0"/>
              </a:spcAft>
              <a:buNone/>
            </a:pPr>
            <a:r>
              <a:rPr lang="en" sz="1000">
                <a:latin typeface="Arial"/>
                <a:ea typeface="Arial"/>
                <a:cs typeface="Arial"/>
                <a:sym typeface="Arial"/>
              </a:rPr>
              <a:t>	-Kept track of finances</a:t>
            </a:r>
            <a:endParaRPr sz="1000">
              <a:latin typeface="Arial"/>
              <a:ea typeface="Arial"/>
              <a:cs typeface="Arial"/>
              <a:sym typeface="Arial"/>
            </a:endParaRPr>
          </a:p>
          <a:p>
            <a:pPr indent="0" lvl="0" marL="0" rtl="0">
              <a:lnSpc>
                <a:spcPct val="115000"/>
              </a:lnSpc>
              <a:spcBef>
                <a:spcPts val="0"/>
              </a:spcBef>
              <a:spcAft>
                <a:spcPts val="0"/>
              </a:spcAft>
              <a:buNone/>
            </a:pPr>
            <a:r>
              <a:rPr lang="en" sz="1000">
                <a:latin typeface="Arial"/>
                <a:ea typeface="Arial"/>
                <a:cs typeface="Arial"/>
                <a:sym typeface="Arial"/>
              </a:rPr>
              <a:t>	-</a:t>
            </a:r>
            <a:r>
              <a:rPr lang="en" sz="1000">
                <a:latin typeface="Arial"/>
                <a:ea typeface="Arial"/>
                <a:cs typeface="Arial"/>
                <a:sym typeface="Arial"/>
              </a:rPr>
              <a:t>Designed and made centerpieces for Reverse Raffle</a:t>
            </a:r>
            <a:endParaRPr sz="1000">
              <a:latin typeface="Arial"/>
              <a:ea typeface="Arial"/>
              <a:cs typeface="Arial"/>
              <a:sym typeface="Arial"/>
            </a:endParaRPr>
          </a:p>
          <a:p>
            <a:pPr indent="0" lvl="0" marL="0" rtl="0">
              <a:lnSpc>
                <a:spcPct val="115000"/>
              </a:lnSpc>
              <a:spcBef>
                <a:spcPts val="0"/>
              </a:spcBef>
              <a:spcAft>
                <a:spcPts val="0"/>
              </a:spcAft>
              <a:buNone/>
            </a:pPr>
            <a:r>
              <a:rPr lang="en" sz="1000">
                <a:latin typeface="Arial"/>
                <a:ea typeface="Arial"/>
                <a:cs typeface="Arial"/>
                <a:sym typeface="Arial"/>
              </a:rPr>
              <a:t>	-Packaged Auction Item Bundles</a:t>
            </a:r>
            <a:endParaRPr sz="1000">
              <a:latin typeface="Arial"/>
              <a:ea typeface="Arial"/>
              <a:cs typeface="Arial"/>
              <a:sym typeface="Arial"/>
            </a:endParaRPr>
          </a:p>
          <a:p>
            <a:pPr indent="0" lvl="0" marL="0" rtl="0">
              <a:lnSpc>
                <a:spcPct val="115000"/>
              </a:lnSpc>
              <a:spcBef>
                <a:spcPts val="0"/>
              </a:spcBef>
              <a:spcAft>
                <a:spcPts val="0"/>
              </a:spcAft>
              <a:buNone/>
            </a:pPr>
            <a:r>
              <a:rPr lang="en" sz="1000">
                <a:latin typeface="Arial"/>
                <a:ea typeface="Arial"/>
                <a:cs typeface="Arial"/>
                <a:sym typeface="Arial"/>
              </a:rPr>
              <a:t>	-Served as MC during event</a:t>
            </a:r>
            <a:endParaRPr sz="1000">
              <a:latin typeface="Arial"/>
              <a:ea typeface="Arial"/>
              <a:cs typeface="Arial"/>
              <a:sym typeface="Arial"/>
            </a:endParaRPr>
          </a:p>
          <a:p>
            <a:pPr indent="0" lvl="0" marL="0" rtl="0">
              <a:lnSpc>
                <a:spcPct val="115000"/>
              </a:lnSpc>
              <a:spcBef>
                <a:spcPts val="0"/>
              </a:spcBef>
              <a:spcAft>
                <a:spcPts val="0"/>
              </a:spcAft>
              <a:buNone/>
            </a:pPr>
            <a:r>
              <a:rPr lang="en" sz="1000">
                <a:latin typeface="Arial"/>
                <a:ea typeface="Arial"/>
                <a:cs typeface="Arial"/>
                <a:sym typeface="Arial"/>
              </a:rPr>
              <a:t>	-Organized decorations for Reverse Raffle</a:t>
            </a:r>
            <a:endParaRPr sz="1000">
              <a:latin typeface="Arial"/>
              <a:ea typeface="Arial"/>
              <a:cs typeface="Arial"/>
              <a:sym typeface="Arial"/>
            </a:endParaRPr>
          </a:p>
          <a:p>
            <a:pPr indent="0" lvl="0" marL="0" rtl="0">
              <a:lnSpc>
                <a:spcPct val="115000"/>
              </a:lnSpc>
              <a:spcBef>
                <a:spcPts val="0"/>
              </a:spcBef>
              <a:spcAft>
                <a:spcPts val="0"/>
              </a:spcAft>
              <a:buNone/>
            </a:pPr>
            <a:r>
              <a:t/>
            </a:r>
            <a:endParaRPr sz="1000">
              <a:latin typeface="Arial"/>
              <a:ea typeface="Arial"/>
              <a:cs typeface="Arial"/>
              <a:sym typeface="Arial"/>
            </a:endParaRPr>
          </a:p>
          <a:p>
            <a:pPr indent="0" lvl="0" marL="0" rtl="0">
              <a:lnSpc>
                <a:spcPct val="115000"/>
              </a:lnSpc>
              <a:spcBef>
                <a:spcPts val="0"/>
              </a:spcBef>
              <a:spcAft>
                <a:spcPts val="0"/>
              </a:spcAft>
              <a:buNone/>
            </a:pPr>
            <a:r>
              <a:rPr lang="en" sz="1000">
                <a:latin typeface="Arial"/>
                <a:ea typeface="Arial"/>
                <a:cs typeface="Arial"/>
                <a:sym typeface="Arial"/>
              </a:rPr>
              <a:t>	</a:t>
            </a:r>
            <a:endParaRPr sz="1000">
              <a:latin typeface="Arial"/>
              <a:ea typeface="Arial"/>
              <a:cs typeface="Arial"/>
              <a:sym typeface="Arial"/>
            </a:endParaRPr>
          </a:p>
          <a:p>
            <a:pPr indent="0" lvl="0" marL="0" rtl="0">
              <a:lnSpc>
                <a:spcPct val="115000"/>
              </a:lnSpc>
              <a:spcBef>
                <a:spcPts val="0"/>
              </a:spcBef>
              <a:spcAft>
                <a:spcPts val="0"/>
              </a:spcAft>
              <a:buNone/>
            </a:pPr>
            <a:r>
              <a:t/>
            </a:r>
            <a:endParaRPr sz="1000">
              <a:latin typeface="Arial"/>
              <a:ea typeface="Arial"/>
              <a:cs typeface="Arial"/>
              <a:sym typeface="Arial"/>
            </a:endParaRPr>
          </a:p>
          <a:p>
            <a:pPr indent="0" lvl="0" marL="0" rtl="0">
              <a:lnSpc>
                <a:spcPct val="115000"/>
              </a:lnSpc>
              <a:spcBef>
                <a:spcPts val="0"/>
              </a:spcBef>
              <a:spcAft>
                <a:spcPts val="0"/>
              </a:spcAft>
              <a:buNone/>
            </a:pPr>
            <a:r>
              <a:t/>
            </a:r>
            <a:endParaRPr sz="1000">
              <a:latin typeface="Arial"/>
              <a:ea typeface="Arial"/>
              <a:cs typeface="Arial"/>
              <a:sym typeface="Arial"/>
            </a:endParaRPr>
          </a:p>
          <a:p>
            <a:pPr indent="0" lvl="0" marL="0" rtl="0">
              <a:spcBef>
                <a:spcPts val="0"/>
              </a:spcBef>
              <a:spcAft>
                <a:spcPts val="800"/>
              </a:spcAft>
              <a:buClr>
                <a:schemeClr val="dk1"/>
              </a:buClr>
              <a:buSzPts val="1100"/>
              <a:buFont typeface="Arial"/>
              <a:buNone/>
            </a:pPr>
            <a:r>
              <a:t/>
            </a:r>
            <a:endParaRPr sz="1100">
              <a:latin typeface="Calibri"/>
              <a:ea typeface="Calibri"/>
              <a:cs typeface="Calibri"/>
              <a:sym typeface="Calibri"/>
            </a:endParaRPr>
          </a:p>
        </p:txBody>
      </p:sp>
      <p:pic>
        <p:nvPicPr>
          <p:cNvPr id="70" name="Shape 70"/>
          <p:cNvPicPr preferRelativeResize="0"/>
          <p:nvPr/>
        </p:nvPicPr>
        <p:blipFill>
          <a:blip r:embed="rId3">
            <a:alphaModFix/>
          </a:blip>
          <a:stretch>
            <a:fillRect/>
          </a:stretch>
        </p:blipFill>
        <p:spPr>
          <a:xfrm>
            <a:off x="311701" y="1289750"/>
            <a:ext cx="2711325" cy="32249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4" name="Shape 74"/>
        <p:cNvGrpSpPr/>
        <p:nvPr/>
      </p:nvGrpSpPr>
      <p:grpSpPr>
        <a:xfrm>
          <a:off x="0" y="0"/>
          <a:ext cx="0" cy="0"/>
          <a:chOff x="0" y="0"/>
          <a:chExt cx="0" cy="0"/>
        </a:xfrm>
      </p:grpSpPr>
      <p:sp>
        <p:nvSpPr>
          <p:cNvPr id="75" name="Shape 75"/>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a:spcBef>
                <a:spcPts val="0"/>
              </a:spcBef>
              <a:spcAft>
                <a:spcPts val="0"/>
              </a:spcAft>
              <a:buNone/>
            </a:pPr>
            <a:r>
              <a:rPr lang="en"/>
              <a:t>Meet the Team: James Hoyle-Assistant Director</a:t>
            </a:r>
            <a:endParaRPr/>
          </a:p>
        </p:txBody>
      </p:sp>
      <p:sp>
        <p:nvSpPr>
          <p:cNvPr id="76" name="Shape 76"/>
          <p:cNvSpPr txBox="1"/>
          <p:nvPr>
            <p:ph idx="1" type="body"/>
          </p:nvPr>
        </p:nvSpPr>
        <p:spPr>
          <a:xfrm>
            <a:off x="3039925" y="1225225"/>
            <a:ext cx="5792400" cy="33540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sz="1100">
                <a:latin typeface="Arial"/>
                <a:ea typeface="Arial"/>
                <a:cs typeface="Arial"/>
                <a:sym typeface="Arial"/>
              </a:rPr>
              <a:t>Contributions:</a:t>
            </a:r>
            <a:endParaRPr sz="1100">
              <a:latin typeface="Arial"/>
              <a:ea typeface="Arial"/>
              <a:cs typeface="Arial"/>
              <a:sym typeface="Arial"/>
            </a:endParaRPr>
          </a:p>
          <a:p>
            <a:pPr indent="-298450" lvl="0" marL="457200">
              <a:spcBef>
                <a:spcPts val="1600"/>
              </a:spcBef>
              <a:spcAft>
                <a:spcPts val="0"/>
              </a:spcAft>
              <a:buSzPts val="1100"/>
              <a:buFont typeface="Arial"/>
              <a:buChar char="●"/>
            </a:pPr>
            <a:r>
              <a:rPr lang="en" sz="1100">
                <a:latin typeface="Arial"/>
                <a:ea typeface="Arial"/>
                <a:cs typeface="Arial"/>
                <a:sym typeface="Arial"/>
              </a:rPr>
              <a:t>Acquired several donation items for the Reverse Raffle, including several books from Empire Books.</a:t>
            </a:r>
            <a:endParaRPr sz="1100">
              <a:latin typeface="Arial"/>
              <a:ea typeface="Arial"/>
              <a:cs typeface="Arial"/>
              <a:sym typeface="Arial"/>
            </a:endParaRPr>
          </a:p>
          <a:p>
            <a:pPr indent="-298450" lvl="0" marL="457200">
              <a:spcBef>
                <a:spcPts val="0"/>
              </a:spcBef>
              <a:spcAft>
                <a:spcPts val="0"/>
              </a:spcAft>
              <a:buSzPts val="1100"/>
              <a:buFont typeface="Arial"/>
              <a:buChar char="●"/>
            </a:pPr>
            <a:r>
              <a:rPr lang="en" sz="1100">
                <a:latin typeface="Arial"/>
                <a:ea typeface="Arial"/>
                <a:cs typeface="Arial"/>
                <a:sym typeface="Arial"/>
              </a:rPr>
              <a:t>Assisted Patrick O’Leary in getting funding from St. Joseph’s Catholic Church.</a:t>
            </a:r>
            <a:endParaRPr sz="1100">
              <a:latin typeface="Arial"/>
              <a:ea typeface="Arial"/>
              <a:cs typeface="Arial"/>
              <a:sym typeface="Arial"/>
            </a:endParaRPr>
          </a:p>
          <a:p>
            <a:pPr indent="-298450" lvl="0" marL="457200">
              <a:spcBef>
                <a:spcPts val="0"/>
              </a:spcBef>
              <a:spcAft>
                <a:spcPts val="0"/>
              </a:spcAft>
              <a:buSzPts val="1100"/>
              <a:buFont typeface="Arial"/>
              <a:buChar char="●"/>
            </a:pPr>
            <a:r>
              <a:rPr lang="en" sz="1100">
                <a:latin typeface="Arial"/>
                <a:ea typeface="Arial"/>
                <a:cs typeface="Arial"/>
                <a:sym typeface="Arial"/>
              </a:rPr>
              <a:t>Made several calls for sponsorships.</a:t>
            </a:r>
            <a:endParaRPr sz="1100">
              <a:latin typeface="Arial"/>
              <a:ea typeface="Arial"/>
              <a:cs typeface="Arial"/>
              <a:sym typeface="Arial"/>
            </a:endParaRPr>
          </a:p>
          <a:p>
            <a:pPr indent="-298450" lvl="0" marL="457200">
              <a:spcBef>
                <a:spcPts val="0"/>
              </a:spcBef>
              <a:spcAft>
                <a:spcPts val="0"/>
              </a:spcAft>
              <a:buSzPts val="1100"/>
              <a:buFont typeface="Arial"/>
              <a:buChar char="●"/>
            </a:pPr>
            <a:r>
              <a:rPr lang="en" sz="1100">
                <a:latin typeface="Arial"/>
                <a:ea typeface="Arial"/>
                <a:cs typeface="Arial"/>
                <a:sym typeface="Arial"/>
              </a:rPr>
              <a:t>Created posters for certain events.</a:t>
            </a:r>
            <a:endParaRPr sz="1100">
              <a:latin typeface="Arial"/>
              <a:ea typeface="Arial"/>
              <a:cs typeface="Arial"/>
              <a:sym typeface="Arial"/>
            </a:endParaRPr>
          </a:p>
          <a:p>
            <a:pPr indent="-298450" lvl="0" marL="457200">
              <a:spcBef>
                <a:spcPts val="0"/>
              </a:spcBef>
              <a:spcAft>
                <a:spcPts val="0"/>
              </a:spcAft>
              <a:buSzPts val="1100"/>
              <a:buFont typeface="Arial"/>
              <a:buChar char="●"/>
            </a:pPr>
            <a:r>
              <a:rPr lang="en" sz="1100">
                <a:latin typeface="Arial"/>
                <a:ea typeface="Arial"/>
                <a:cs typeface="Arial"/>
                <a:sym typeface="Arial"/>
              </a:rPr>
              <a:t>Wrote several pieces to try and get people to volunteer.</a:t>
            </a:r>
            <a:endParaRPr sz="1100">
              <a:latin typeface="Arial"/>
              <a:ea typeface="Arial"/>
              <a:cs typeface="Arial"/>
              <a:sym typeface="Arial"/>
            </a:endParaRPr>
          </a:p>
          <a:p>
            <a:pPr indent="-298450" lvl="0" marL="457200">
              <a:spcBef>
                <a:spcPts val="0"/>
              </a:spcBef>
              <a:spcAft>
                <a:spcPts val="0"/>
              </a:spcAft>
              <a:buSzPts val="1100"/>
              <a:buFont typeface="Arial"/>
              <a:buChar char="●"/>
            </a:pPr>
            <a:r>
              <a:rPr lang="en" sz="1100">
                <a:latin typeface="Arial"/>
                <a:ea typeface="Arial"/>
                <a:cs typeface="Arial"/>
                <a:sym typeface="Arial"/>
              </a:rPr>
              <a:t>Created an opinion piece, which was published in </a:t>
            </a:r>
            <a:r>
              <a:rPr i="1" lang="en" sz="1100">
                <a:latin typeface="Arial"/>
                <a:ea typeface="Arial"/>
                <a:cs typeface="Arial"/>
                <a:sym typeface="Arial"/>
              </a:rPr>
              <a:t>The Herald-Dispatch</a:t>
            </a:r>
            <a:r>
              <a:rPr lang="en" sz="1100">
                <a:latin typeface="Arial"/>
                <a:ea typeface="Arial"/>
                <a:cs typeface="Arial"/>
                <a:sym typeface="Arial"/>
              </a:rPr>
              <a:t>.</a:t>
            </a:r>
            <a:endParaRPr sz="1100">
              <a:latin typeface="Arial"/>
              <a:ea typeface="Arial"/>
              <a:cs typeface="Arial"/>
              <a:sym typeface="Arial"/>
            </a:endParaRPr>
          </a:p>
          <a:p>
            <a:pPr indent="-298450" lvl="0" marL="457200">
              <a:spcBef>
                <a:spcPts val="0"/>
              </a:spcBef>
              <a:spcAft>
                <a:spcPts val="0"/>
              </a:spcAft>
              <a:buSzPts val="1100"/>
              <a:buFont typeface="Arial"/>
              <a:buChar char="●"/>
            </a:pPr>
            <a:r>
              <a:rPr lang="en" sz="1100">
                <a:latin typeface="Arial"/>
                <a:ea typeface="Arial"/>
                <a:cs typeface="Arial"/>
                <a:sym typeface="Arial"/>
              </a:rPr>
              <a:t>Provided emotional support when things got stressful.</a:t>
            </a:r>
            <a:endParaRPr sz="1100">
              <a:latin typeface="Arial"/>
              <a:ea typeface="Arial"/>
              <a:cs typeface="Arial"/>
              <a:sym typeface="Arial"/>
            </a:endParaRPr>
          </a:p>
          <a:p>
            <a:pPr indent="-298450" lvl="0" marL="457200">
              <a:spcBef>
                <a:spcPts val="0"/>
              </a:spcBef>
              <a:spcAft>
                <a:spcPts val="0"/>
              </a:spcAft>
              <a:buSzPts val="1100"/>
              <a:buFont typeface="Arial"/>
              <a:buChar char="●"/>
            </a:pPr>
            <a:r>
              <a:rPr lang="en" sz="1100">
                <a:latin typeface="Arial"/>
                <a:ea typeface="Arial"/>
                <a:cs typeface="Arial"/>
                <a:sym typeface="Arial"/>
              </a:rPr>
              <a:t>Did much of the heavy lifting at the actual reverse raffle.</a:t>
            </a:r>
            <a:endParaRPr sz="1100">
              <a:latin typeface="Arial"/>
              <a:ea typeface="Arial"/>
              <a:cs typeface="Arial"/>
              <a:sym typeface="Arial"/>
            </a:endParaRPr>
          </a:p>
          <a:p>
            <a:pPr indent="0" lvl="0" marL="0">
              <a:spcBef>
                <a:spcPts val="1600"/>
              </a:spcBef>
              <a:spcAft>
                <a:spcPts val="1600"/>
              </a:spcAft>
              <a:buNone/>
            </a:pPr>
            <a:r>
              <a:t/>
            </a:r>
            <a:endParaRPr sz="1100">
              <a:latin typeface="Arial"/>
              <a:ea typeface="Arial"/>
              <a:cs typeface="Arial"/>
              <a:sym typeface="Arial"/>
            </a:endParaRPr>
          </a:p>
        </p:txBody>
      </p:sp>
      <p:pic>
        <p:nvPicPr>
          <p:cNvPr id="77" name="Shape 77"/>
          <p:cNvPicPr preferRelativeResize="0"/>
          <p:nvPr/>
        </p:nvPicPr>
        <p:blipFill>
          <a:blip r:embed="rId3">
            <a:alphaModFix/>
          </a:blip>
          <a:stretch>
            <a:fillRect/>
          </a:stretch>
        </p:blipFill>
        <p:spPr>
          <a:xfrm>
            <a:off x="432802" y="1225227"/>
            <a:ext cx="2430850" cy="31590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1" name="Shape 81"/>
        <p:cNvGrpSpPr/>
        <p:nvPr/>
      </p:nvGrpSpPr>
      <p:grpSpPr>
        <a:xfrm>
          <a:off x="0" y="0"/>
          <a:ext cx="0" cy="0"/>
          <a:chOff x="0" y="0"/>
          <a:chExt cx="0" cy="0"/>
        </a:xfrm>
      </p:grpSpPr>
      <p:sp>
        <p:nvSpPr>
          <p:cNvPr id="82" name="Shape 82"/>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a:spcBef>
                <a:spcPts val="0"/>
              </a:spcBef>
              <a:spcAft>
                <a:spcPts val="0"/>
              </a:spcAft>
              <a:buNone/>
            </a:pPr>
            <a:r>
              <a:rPr lang="en" sz="3600"/>
              <a:t>Meet the Team: Lillie Bodie-Social Media/Promotions</a:t>
            </a:r>
            <a:endParaRPr sz="3600"/>
          </a:p>
        </p:txBody>
      </p:sp>
      <p:sp>
        <p:nvSpPr>
          <p:cNvPr id="83" name="Shape 83"/>
          <p:cNvSpPr txBox="1"/>
          <p:nvPr>
            <p:ph idx="1" type="body"/>
          </p:nvPr>
        </p:nvSpPr>
        <p:spPr>
          <a:xfrm>
            <a:off x="3313200" y="1225225"/>
            <a:ext cx="5442900" cy="3631500"/>
          </a:xfrm>
          <a:prstGeom prst="rect">
            <a:avLst/>
          </a:prstGeom>
        </p:spPr>
        <p:txBody>
          <a:bodyPr anchorCtr="0" anchor="t" bIns="91425" lIns="91425" spcFirstLastPara="1" rIns="91425" wrap="square" tIns="91425">
            <a:noAutofit/>
          </a:bodyPr>
          <a:lstStyle/>
          <a:p>
            <a:pPr indent="0" lvl="0" marL="0" rtl="0">
              <a:lnSpc>
                <a:spcPct val="100000"/>
              </a:lnSpc>
              <a:spcBef>
                <a:spcPts val="0"/>
              </a:spcBef>
              <a:spcAft>
                <a:spcPts val="0"/>
              </a:spcAft>
              <a:buNone/>
            </a:pPr>
            <a:r>
              <a:rPr lang="en" sz="900">
                <a:latin typeface="Arial"/>
                <a:ea typeface="Arial"/>
                <a:cs typeface="Arial"/>
                <a:sym typeface="Arial"/>
              </a:rPr>
              <a:t>Contributions:</a:t>
            </a:r>
            <a:endParaRPr sz="900">
              <a:latin typeface="Arial"/>
              <a:ea typeface="Arial"/>
              <a:cs typeface="Arial"/>
              <a:sym typeface="Arial"/>
            </a:endParaRPr>
          </a:p>
          <a:p>
            <a:pPr indent="-279400" lvl="0" marL="457200" rtl="0">
              <a:lnSpc>
                <a:spcPct val="100000"/>
              </a:lnSpc>
              <a:spcBef>
                <a:spcPts val="1600"/>
              </a:spcBef>
              <a:spcAft>
                <a:spcPts val="0"/>
              </a:spcAft>
              <a:buSzPts val="800"/>
              <a:buFont typeface="Arial"/>
              <a:buChar char="●"/>
            </a:pPr>
            <a:r>
              <a:rPr lang="en" sz="800">
                <a:latin typeface="Arial"/>
                <a:ea typeface="Arial"/>
                <a:cs typeface="Arial"/>
                <a:sym typeface="Arial"/>
              </a:rPr>
              <a:t>       Created Social Media Plan</a:t>
            </a:r>
            <a:endParaRPr sz="800">
              <a:latin typeface="Arial"/>
              <a:ea typeface="Arial"/>
              <a:cs typeface="Arial"/>
              <a:sym typeface="Arial"/>
            </a:endParaRPr>
          </a:p>
          <a:p>
            <a:pPr indent="-279400" lvl="0" marL="457200" rtl="0">
              <a:lnSpc>
                <a:spcPct val="100000"/>
              </a:lnSpc>
              <a:spcBef>
                <a:spcPts val="0"/>
              </a:spcBef>
              <a:spcAft>
                <a:spcPts val="0"/>
              </a:spcAft>
              <a:buSzPts val="800"/>
              <a:buFont typeface="Arial"/>
              <a:buChar char="●"/>
            </a:pPr>
            <a:r>
              <a:rPr lang="en" sz="800">
                <a:latin typeface="Arial"/>
                <a:ea typeface="Arial"/>
                <a:cs typeface="Arial"/>
                <a:sym typeface="Arial"/>
              </a:rPr>
              <a:t>Created and Coordinated V Club benefit Concert, that raised $1900</a:t>
            </a:r>
            <a:endParaRPr sz="800">
              <a:latin typeface="Arial"/>
              <a:ea typeface="Arial"/>
              <a:cs typeface="Arial"/>
              <a:sym typeface="Arial"/>
            </a:endParaRPr>
          </a:p>
          <a:p>
            <a:pPr indent="-279400" lvl="1" marL="914400" rtl="0">
              <a:lnSpc>
                <a:spcPct val="100000"/>
              </a:lnSpc>
              <a:spcBef>
                <a:spcPts val="0"/>
              </a:spcBef>
              <a:spcAft>
                <a:spcPts val="0"/>
              </a:spcAft>
              <a:buSzPts val="800"/>
              <a:buFont typeface="Arial"/>
              <a:buChar char="○"/>
            </a:pPr>
            <a:r>
              <a:rPr lang="en" sz="800">
                <a:latin typeface="Arial"/>
                <a:ea typeface="Arial"/>
                <a:cs typeface="Arial"/>
                <a:sym typeface="Arial"/>
              </a:rPr>
              <a:t>Founds bands, created schedule w/ Don Duncan, got fee of venue waived, got auction items</a:t>
            </a:r>
            <a:endParaRPr sz="800">
              <a:latin typeface="Arial"/>
              <a:ea typeface="Arial"/>
              <a:cs typeface="Arial"/>
              <a:sym typeface="Arial"/>
            </a:endParaRPr>
          </a:p>
          <a:p>
            <a:pPr indent="-279400" lvl="0" marL="457200" rtl="0">
              <a:lnSpc>
                <a:spcPct val="100000"/>
              </a:lnSpc>
              <a:spcBef>
                <a:spcPts val="0"/>
              </a:spcBef>
              <a:spcAft>
                <a:spcPts val="0"/>
              </a:spcAft>
              <a:buSzPts val="800"/>
              <a:buFont typeface="Arial"/>
              <a:buChar char="●"/>
            </a:pPr>
            <a:r>
              <a:rPr lang="en" sz="800">
                <a:latin typeface="Arial"/>
                <a:ea typeface="Arial"/>
                <a:cs typeface="Arial"/>
                <a:sym typeface="Arial"/>
              </a:rPr>
              <a:t>Booked band City Heat for Reverse Raffle, got discount to $1200</a:t>
            </a:r>
            <a:endParaRPr sz="800">
              <a:latin typeface="Arial"/>
              <a:ea typeface="Arial"/>
              <a:cs typeface="Arial"/>
              <a:sym typeface="Arial"/>
            </a:endParaRPr>
          </a:p>
          <a:p>
            <a:pPr indent="0" lvl="0" marL="0" rtl="0">
              <a:lnSpc>
                <a:spcPct val="100000"/>
              </a:lnSpc>
              <a:spcBef>
                <a:spcPts val="0"/>
              </a:spcBef>
              <a:spcAft>
                <a:spcPts val="0"/>
              </a:spcAft>
              <a:buNone/>
            </a:pPr>
            <a:r>
              <a:rPr lang="en" sz="800">
                <a:latin typeface="Arial"/>
                <a:ea typeface="Arial"/>
                <a:cs typeface="Arial"/>
                <a:sym typeface="Arial"/>
              </a:rPr>
              <a:t>Got Liquor License for Reverse Raffle Event</a:t>
            </a:r>
            <a:endParaRPr sz="800">
              <a:latin typeface="Arial"/>
              <a:ea typeface="Arial"/>
              <a:cs typeface="Arial"/>
              <a:sym typeface="Arial"/>
            </a:endParaRPr>
          </a:p>
          <a:p>
            <a:pPr indent="0" lvl="0" marL="0" rtl="0">
              <a:spcBef>
                <a:spcPts val="0"/>
              </a:spcBef>
              <a:spcAft>
                <a:spcPts val="0"/>
              </a:spcAft>
              <a:buNone/>
            </a:pPr>
            <a:r>
              <a:rPr lang="en" sz="800">
                <a:latin typeface="Arial"/>
                <a:ea typeface="Arial"/>
                <a:cs typeface="Arial"/>
                <a:sym typeface="Arial"/>
              </a:rPr>
              <a:t>·       Got alcohol for the Reverse Raffle Fundraiser</a:t>
            </a:r>
            <a:endParaRPr sz="800">
              <a:latin typeface="Arial"/>
              <a:ea typeface="Arial"/>
              <a:cs typeface="Arial"/>
              <a:sym typeface="Arial"/>
            </a:endParaRPr>
          </a:p>
          <a:p>
            <a:pPr indent="0" lvl="0" marL="0" rtl="0">
              <a:spcBef>
                <a:spcPts val="0"/>
              </a:spcBef>
              <a:spcAft>
                <a:spcPts val="0"/>
              </a:spcAft>
              <a:buNone/>
            </a:pPr>
            <a:r>
              <a:rPr lang="en" sz="800">
                <a:latin typeface="Arial"/>
                <a:ea typeface="Arial"/>
                <a:cs typeface="Arial"/>
                <a:sym typeface="Arial"/>
              </a:rPr>
              <a:t>·       Got Bartender for Reverse Raffle Event </a:t>
            </a:r>
            <a:endParaRPr sz="800">
              <a:latin typeface="Arial"/>
              <a:ea typeface="Arial"/>
              <a:cs typeface="Arial"/>
              <a:sym typeface="Arial"/>
            </a:endParaRPr>
          </a:p>
          <a:p>
            <a:pPr indent="0" lvl="0" marL="0" rtl="0">
              <a:spcBef>
                <a:spcPts val="0"/>
              </a:spcBef>
              <a:spcAft>
                <a:spcPts val="0"/>
              </a:spcAft>
              <a:buNone/>
            </a:pPr>
            <a:r>
              <a:rPr lang="en" sz="800">
                <a:latin typeface="Arial"/>
                <a:ea typeface="Arial"/>
                <a:cs typeface="Arial"/>
                <a:sym typeface="Arial"/>
              </a:rPr>
              <a:t>·       Created comedy night to fundraise for Ronald McDonald House of Huntington - contacted local comedians, made schedule w/ Ian Nolte</a:t>
            </a:r>
            <a:endParaRPr sz="800">
              <a:latin typeface="Arial"/>
              <a:ea typeface="Arial"/>
              <a:cs typeface="Arial"/>
              <a:sym typeface="Arial"/>
            </a:endParaRPr>
          </a:p>
          <a:p>
            <a:pPr indent="0" lvl="0" marL="0" rtl="0">
              <a:lnSpc>
                <a:spcPct val="100000"/>
              </a:lnSpc>
              <a:spcBef>
                <a:spcPts val="0"/>
              </a:spcBef>
              <a:spcAft>
                <a:spcPts val="0"/>
              </a:spcAft>
              <a:buClr>
                <a:schemeClr val="dk1"/>
              </a:buClr>
              <a:buSzPts val="1100"/>
              <a:buFont typeface="Arial"/>
              <a:buNone/>
            </a:pPr>
            <a:r>
              <a:rPr lang="en" sz="800">
                <a:latin typeface="Arial"/>
                <a:ea typeface="Arial"/>
                <a:cs typeface="Arial"/>
                <a:sym typeface="Arial"/>
              </a:rPr>
              <a:t>·       Got Liquor License for Reverse Raffle Event</a:t>
            </a:r>
            <a:endParaRPr sz="800">
              <a:latin typeface="Arial"/>
              <a:ea typeface="Arial"/>
              <a:cs typeface="Arial"/>
              <a:sym typeface="Arial"/>
            </a:endParaRPr>
          </a:p>
          <a:p>
            <a:pPr indent="0" lvl="0" marL="0" rtl="0">
              <a:spcBef>
                <a:spcPts val="0"/>
              </a:spcBef>
              <a:spcAft>
                <a:spcPts val="0"/>
              </a:spcAft>
              <a:buClr>
                <a:schemeClr val="dk1"/>
              </a:buClr>
              <a:buSzPts val="1100"/>
              <a:buFont typeface="Arial"/>
              <a:buNone/>
            </a:pPr>
            <a:r>
              <a:rPr lang="en" sz="800">
                <a:latin typeface="Arial"/>
                <a:ea typeface="Arial"/>
                <a:cs typeface="Arial"/>
                <a:sym typeface="Arial"/>
              </a:rPr>
              <a:t>·       Got alcohol for the Reverse Raffle Fundraiser</a:t>
            </a:r>
            <a:endParaRPr sz="800">
              <a:latin typeface="Arial"/>
              <a:ea typeface="Arial"/>
              <a:cs typeface="Arial"/>
              <a:sym typeface="Arial"/>
            </a:endParaRPr>
          </a:p>
          <a:p>
            <a:pPr indent="0" lvl="0" marL="0" rtl="0">
              <a:spcBef>
                <a:spcPts val="0"/>
              </a:spcBef>
              <a:spcAft>
                <a:spcPts val="0"/>
              </a:spcAft>
              <a:buClr>
                <a:schemeClr val="dk1"/>
              </a:buClr>
              <a:buSzPts val="1100"/>
              <a:buFont typeface="Arial"/>
              <a:buNone/>
            </a:pPr>
            <a:r>
              <a:rPr lang="en" sz="800">
                <a:latin typeface="Arial"/>
                <a:ea typeface="Arial"/>
                <a:cs typeface="Arial"/>
                <a:sym typeface="Arial"/>
              </a:rPr>
              <a:t>·       Got Bartender for Reverse Raffle Event </a:t>
            </a:r>
            <a:endParaRPr sz="800">
              <a:latin typeface="Arial"/>
              <a:ea typeface="Arial"/>
              <a:cs typeface="Arial"/>
              <a:sym typeface="Arial"/>
            </a:endParaRPr>
          </a:p>
          <a:p>
            <a:pPr indent="0" lvl="0" marL="0" rtl="0">
              <a:spcBef>
                <a:spcPts val="0"/>
              </a:spcBef>
              <a:spcAft>
                <a:spcPts val="0"/>
              </a:spcAft>
              <a:buClr>
                <a:schemeClr val="dk1"/>
              </a:buClr>
              <a:buSzPts val="1100"/>
              <a:buFont typeface="Arial"/>
              <a:buNone/>
            </a:pPr>
            <a:r>
              <a:rPr lang="en" sz="800">
                <a:latin typeface="Arial"/>
                <a:ea typeface="Arial"/>
                <a:cs typeface="Arial"/>
                <a:sym typeface="Arial"/>
              </a:rPr>
              <a:t>·       Created comedy night to fundraise for Ronald McDonald House of Huntington - contacted local comedians, made schedule w/ Ian Nolte</a:t>
            </a:r>
            <a:endParaRPr sz="800">
              <a:latin typeface="Arial"/>
              <a:ea typeface="Arial"/>
              <a:cs typeface="Arial"/>
              <a:sym typeface="Arial"/>
            </a:endParaRPr>
          </a:p>
          <a:p>
            <a:pPr indent="0" lvl="0" marL="0" rtl="0">
              <a:spcBef>
                <a:spcPts val="0"/>
              </a:spcBef>
              <a:spcAft>
                <a:spcPts val="0"/>
              </a:spcAft>
              <a:buClr>
                <a:schemeClr val="dk1"/>
              </a:buClr>
              <a:buSzPts val="1100"/>
              <a:buFont typeface="Arial"/>
              <a:buNone/>
            </a:pPr>
            <a:r>
              <a:rPr lang="en" sz="800">
                <a:latin typeface="Arial"/>
                <a:ea typeface="Arial"/>
                <a:cs typeface="Arial"/>
                <a:sym typeface="Arial"/>
              </a:rPr>
              <a:t>·       Categorized auction item baskets for Reverse Raffle</a:t>
            </a:r>
            <a:endParaRPr sz="800">
              <a:latin typeface="Arial"/>
              <a:ea typeface="Arial"/>
              <a:cs typeface="Arial"/>
              <a:sym typeface="Arial"/>
            </a:endParaRPr>
          </a:p>
          <a:p>
            <a:pPr indent="0" lvl="0" marL="0" rtl="0">
              <a:spcBef>
                <a:spcPts val="0"/>
              </a:spcBef>
              <a:spcAft>
                <a:spcPts val="0"/>
              </a:spcAft>
              <a:buClr>
                <a:schemeClr val="dk1"/>
              </a:buClr>
              <a:buSzPts val="1100"/>
              <a:buFont typeface="Arial"/>
              <a:buNone/>
            </a:pPr>
            <a:r>
              <a:rPr lang="en" sz="800">
                <a:latin typeface="Arial"/>
                <a:ea typeface="Arial"/>
                <a:cs typeface="Arial"/>
                <a:sym typeface="Arial"/>
              </a:rPr>
              <a:t>·       Created Donations Letter</a:t>
            </a:r>
            <a:endParaRPr sz="800">
              <a:latin typeface="Arial"/>
              <a:ea typeface="Arial"/>
              <a:cs typeface="Arial"/>
              <a:sym typeface="Arial"/>
            </a:endParaRPr>
          </a:p>
          <a:p>
            <a:pPr indent="0" lvl="0" marL="0" rtl="0">
              <a:spcBef>
                <a:spcPts val="0"/>
              </a:spcBef>
              <a:spcAft>
                <a:spcPts val="0"/>
              </a:spcAft>
              <a:buClr>
                <a:schemeClr val="dk1"/>
              </a:buClr>
              <a:buSzPts val="1100"/>
              <a:buFont typeface="Arial"/>
              <a:buNone/>
            </a:pPr>
            <a:r>
              <a:rPr lang="en" sz="800">
                <a:latin typeface="Arial"/>
                <a:ea typeface="Arial"/>
                <a:cs typeface="Arial"/>
                <a:sym typeface="Arial"/>
              </a:rPr>
              <a:t>·       Created Event Graphics</a:t>
            </a:r>
            <a:endParaRPr sz="800">
              <a:latin typeface="Arial"/>
              <a:ea typeface="Arial"/>
              <a:cs typeface="Arial"/>
              <a:sym typeface="Arial"/>
            </a:endParaRPr>
          </a:p>
          <a:p>
            <a:pPr indent="0" lvl="0" marL="0" rtl="0">
              <a:spcBef>
                <a:spcPts val="0"/>
              </a:spcBef>
              <a:spcAft>
                <a:spcPts val="0"/>
              </a:spcAft>
              <a:buClr>
                <a:schemeClr val="dk1"/>
              </a:buClr>
              <a:buSzPts val="1100"/>
              <a:buFont typeface="Arial"/>
              <a:buNone/>
            </a:pPr>
            <a:r>
              <a:rPr lang="en" sz="800">
                <a:latin typeface="Arial"/>
                <a:ea typeface="Arial"/>
                <a:cs typeface="Arial"/>
                <a:sym typeface="Arial"/>
              </a:rPr>
              <a:t>·       Decorated the Reverse Raffle Event, made DIY decorations</a:t>
            </a:r>
            <a:endParaRPr sz="800">
              <a:latin typeface="Arial"/>
              <a:ea typeface="Arial"/>
              <a:cs typeface="Arial"/>
              <a:sym typeface="Arial"/>
            </a:endParaRPr>
          </a:p>
          <a:p>
            <a:pPr indent="0" lvl="0" marL="0" rtl="0">
              <a:spcBef>
                <a:spcPts val="0"/>
              </a:spcBef>
              <a:spcAft>
                <a:spcPts val="0"/>
              </a:spcAft>
              <a:buClr>
                <a:schemeClr val="dk1"/>
              </a:buClr>
              <a:buSzPts val="1100"/>
              <a:buFont typeface="Arial"/>
              <a:buNone/>
            </a:pPr>
            <a:r>
              <a:rPr lang="en" sz="800">
                <a:latin typeface="Arial"/>
                <a:ea typeface="Arial"/>
                <a:cs typeface="Arial"/>
                <a:sym typeface="Arial"/>
              </a:rPr>
              <a:t>·       Got posters made at Brand Yourself - put them up around Huntington</a:t>
            </a:r>
            <a:endParaRPr sz="800">
              <a:latin typeface="Arial"/>
              <a:ea typeface="Arial"/>
              <a:cs typeface="Arial"/>
              <a:sym typeface="Arial"/>
            </a:endParaRPr>
          </a:p>
          <a:p>
            <a:pPr indent="0" lvl="0" marL="0" rtl="0">
              <a:spcBef>
                <a:spcPts val="0"/>
              </a:spcBef>
              <a:spcAft>
                <a:spcPts val="0"/>
              </a:spcAft>
              <a:buClr>
                <a:schemeClr val="dk1"/>
              </a:buClr>
              <a:buSzPts val="1100"/>
              <a:buFont typeface="Arial"/>
              <a:buNone/>
            </a:pPr>
            <a:r>
              <a:rPr lang="en" sz="800">
                <a:latin typeface="Arial"/>
                <a:ea typeface="Arial"/>
                <a:cs typeface="Arial"/>
                <a:sym typeface="Arial"/>
              </a:rPr>
              <a:t>Gained Sponsorships, including a $1,000 from Marshall Reynolds and Auction Items for Reverse Raffle</a:t>
            </a:r>
            <a:endParaRPr sz="800">
              <a:latin typeface="Arial"/>
              <a:ea typeface="Arial"/>
              <a:cs typeface="Arial"/>
              <a:sym typeface="Arial"/>
            </a:endParaRPr>
          </a:p>
          <a:p>
            <a:pPr indent="0" lvl="0" marL="0" rtl="0">
              <a:spcBef>
                <a:spcPts val="0"/>
              </a:spcBef>
              <a:spcAft>
                <a:spcPts val="0"/>
              </a:spcAft>
              <a:buClr>
                <a:schemeClr val="dk1"/>
              </a:buClr>
              <a:buSzPts val="1100"/>
              <a:buFont typeface="Arial"/>
              <a:buNone/>
            </a:pPr>
            <a:r>
              <a:rPr lang="en" sz="800">
                <a:latin typeface="Arial"/>
                <a:ea typeface="Arial"/>
                <a:cs typeface="Arial"/>
                <a:sym typeface="Arial"/>
              </a:rPr>
              <a:t>·       Sent PSA’s to the Planet 92.7, at Kindred Communications,</a:t>
            </a:r>
            <a:endParaRPr sz="800">
              <a:latin typeface="Arial"/>
              <a:ea typeface="Arial"/>
              <a:cs typeface="Arial"/>
              <a:sym typeface="Arial"/>
            </a:endParaRPr>
          </a:p>
          <a:p>
            <a:pPr indent="0" lvl="0" marL="0" rtl="0">
              <a:spcBef>
                <a:spcPts val="0"/>
              </a:spcBef>
              <a:spcAft>
                <a:spcPts val="0"/>
              </a:spcAft>
              <a:buClr>
                <a:schemeClr val="dk1"/>
              </a:buClr>
              <a:buSzPts val="1100"/>
              <a:buFont typeface="Arial"/>
              <a:buNone/>
            </a:pPr>
            <a:r>
              <a:rPr lang="en" sz="800">
                <a:latin typeface="Arial"/>
                <a:ea typeface="Arial"/>
                <a:cs typeface="Arial"/>
                <a:sym typeface="Arial"/>
              </a:rPr>
              <a:t>·       Sent V Club Press Release to Dave Lavender - Herald Dispatch and WSAZ</a:t>
            </a:r>
            <a:endParaRPr sz="800">
              <a:latin typeface="Arial"/>
              <a:ea typeface="Arial"/>
              <a:cs typeface="Arial"/>
              <a:sym typeface="Arial"/>
            </a:endParaRPr>
          </a:p>
          <a:p>
            <a:pPr indent="0" lvl="0" marL="0" rtl="0">
              <a:spcBef>
                <a:spcPts val="0"/>
              </a:spcBef>
              <a:spcAft>
                <a:spcPts val="0"/>
              </a:spcAft>
              <a:buClr>
                <a:schemeClr val="dk1"/>
              </a:buClr>
              <a:buSzPts val="1100"/>
              <a:buFont typeface="Arial"/>
              <a:buNone/>
            </a:pPr>
            <a:r>
              <a:t/>
            </a:r>
            <a:endParaRPr sz="800">
              <a:latin typeface="Arial"/>
              <a:ea typeface="Arial"/>
              <a:cs typeface="Arial"/>
              <a:sym typeface="Arial"/>
            </a:endParaRPr>
          </a:p>
          <a:p>
            <a:pPr indent="0" lvl="0" marL="0">
              <a:spcBef>
                <a:spcPts val="0"/>
              </a:spcBef>
              <a:spcAft>
                <a:spcPts val="1600"/>
              </a:spcAft>
              <a:buNone/>
            </a:pPr>
            <a:r>
              <a:t/>
            </a:r>
            <a:endParaRPr sz="800">
              <a:latin typeface="Arial"/>
              <a:ea typeface="Arial"/>
              <a:cs typeface="Arial"/>
              <a:sym typeface="Arial"/>
            </a:endParaRPr>
          </a:p>
        </p:txBody>
      </p:sp>
      <p:pic>
        <p:nvPicPr>
          <p:cNvPr id="84" name="Shape 84"/>
          <p:cNvPicPr preferRelativeResize="0"/>
          <p:nvPr/>
        </p:nvPicPr>
        <p:blipFill>
          <a:blip r:embed="rId3">
            <a:alphaModFix/>
          </a:blip>
          <a:stretch>
            <a:fillRect/>
          </a:stretch>
        </p:blipFill>
        <p:spPr>
          <a:xfrm>
            <a:off x="311700" y="1225225"/>
            <a:ext cx="2883351" cy="18918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8" name="Shape 88"/>
        <p:cNvGrpSpPr/>
        <p:nvPr/>
      </p:nvGrpSpPr>
      <p:grpSpPr>
        <a:xfrm>
          <a:off x="0" y="0"/>
          <a:ext cx="0" cy="0"/>
          <a:chOff x="0" y="0"/>
          <a:chExt cx="0" cy="0"/>
        </a:xfrm>
      </p:grpSpPr>
      <p:sp>
        <p:nvSpPr>
          <p:cNvPr id="89" name="Shape 89"/>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a:spcBef>
                <a:spcPts val="0"/>
              </a:spcBef>
              <a:spcAft>
                <a:spcPts val="0"/>
              </a:spcAft>
              <a:buNone/>
            </a:pPr>
            <a:r>
              <a:rPr lang="en"/>
              <a:t>Meet the Team: Rachel Riddle-Business Relations</a:t>
            </a:r>
            <a:endParaRPr/>
          </a:p>
        </p:txBody>
      </p:sp>
      <p:sp>
        <p:nvSpPr>
          <p:cNvPr id="90" name="Shape 90"/>
          <p:cNvSpPr txBox="1"/>
          <p:nvPr>
            <p:ph idx="1" type="body"/>
          </p:nvPr>
        </p:nvSpPr>
        <p:spPr>
          <a:xfrm>
            <a:off x="2942650" y="1147225"/>
            <a:ext cx="5889600" cy="3432000"/>
          </a:xfrm>
          <a:prstGeom prst="rect">
            <a:avLst/>
          </a:prstGeom>
        </p:spPr>
        <p:txBody>
          <a:bodyPr anchorCtr="0" anchor="t" bIns="91425" lIns="91425" spcFirstLastPara="1" rIns="91425" wrap="square" tIns="91425">
            <a:noAutofit/>
          </a:bodyPr>
          <a:lstStyle/>
          <a:p>
            <a:pPr indent="0" lvl="0" marL="0" rtl="0">
              <a:lnSpc>
                <a:spcPct val="150000"/>
              </a:lnSpc>
              <a:spcBef>
                <a:spcPts val="0"/>
              </a:spcBef>
              <a:spcAft>
                <a:spcPts val="0"/>
              </a:spcAft>
              <a:buNone/>
            </a:pPr>
            <a:r>
              <a:t/>
            </a:r>
            <a:endParaRPr sz="1100">
              <a:latin typeface="Arial"/>
              <a:ea typeface="Arial"/>
              <a:cs typeface="Arial"/>
              <a:sym typeface="Arial"/>
            </a:endParaRPr>
          </a:p>
          <a:p>
            <a:pPr indent="-298450" lvl="0" marL="457200" rtl="0">
              <a:lnSpc>
                <a:spcPct val="150000"/>
              </a:lnSpc>
              <a:spcBef>
                <a:spcPts val="0"/>
              </a:spcBef>
              <a:spcAft>
                <a:spcPts val="0"/>
              </a:spcAft>
              <a:buSzPts val="1100"/>
              <a:buFont typeface="Arial"/>
              <a:buChar char="●"/>
            </a:pPr>
            <a:r>
              <a:rPr lang="en" sz="1100">
                <a:latin typeface="Arial"/>
                <a:ea typeface="Arial"/>
                <a:cs typeface="Arial"/>
                <a:sym typeface="Arial"/>
              </a:rPr>
              <a:t>I collected sponsorship money from businesses like Wells Fargo, Ketchum &amp; Greene, and Jackson Kelly.</a:t>
            </a:r>
            <a:endParaRPr sz="1100">
              <a:latin typeface="Arial"/>
              <a:ea typeface="Arial"/>
              <a:cs typeface="Arial"/>
              <a:sym typeface="Arial"/>
            </a:endParaRPr>
          </a:p>
          <a:p>
            <a:pPr indent="-298450" lvl="0" marL="457200" rtl="0">
              <a:lnSpc>
                <a:spcPct val="150000"/>
              </a:lnSpc>
              <a:spcBef>
                <a:spcPts val="0"/>
              </a:spcBef>
              <a:spcAft>
                <a:spcPts val="0"/>
              </a:spcAft>
              <a:buSzPts val="1100"/>
              <a:buFont typeface="Arial"/>
              <a:buChar char="●"/>
            </a:pPr>
            <a:r>
              <a:rPr lang="en" sz="1100">
                <a:latin typeface="Arial"/>
                <a:ea typeface="Arial"/>
                <a:cs typeface="Arial"/>
                <a:sym typeface="Arial"/>
              </a:rPr>
              <a:t>I collected numerous auction items from all over the Tri-State as well as the Hurricane and Charleston area.</a:t>
            </a:r>
            <a:endParaRPr sz="1100">
              <a:latin typeface="Arial"/>
              <a:ea typeface="Arial"/>
              <a:cs typeface="Arial"/>
              <a:sym typeface="Arial"/>
            </a:endParaRPr>
          </a:p>
          <a:p>
            <a:pPr indent="-298450" lvl="0" marL="457200" rtl="0">
              <a:lnSpc>
                <a:spcPct val="150000"/>
              </a:lnSpc>
              <a:spcBef>
                <a:spcPts val="0"/>
              </a:spcBef>
              <a:spcAft>
                <a:spcPts val="0"/>
              </a:spcAft>
              <a:buSzPts val="1100"/>
              <a:buFont typeface="Arial"/>
              <a:buChar char="●"/>
            </a:pPr>
            <a:r>
              <a:rPr lang="en" sz="1100">
                <a:latin typeface="Arial"/>
                <a:ea typeface="Arial"/>
                <a:cs typeface="Arial"/>
                <a:sym typeface="Arial"/>
              </a:rPr>
              <a:t>Promoted each event making numerous social media posts dedicated to the mission.</a:t>
            </a:r>
            <a:endParaRPr sz="1100">
              <a:latin typeface="Arial"/>
              <a:ea typeface="Arial"/>
              <a:cs typeface="Arial"/>
              <a:sym typeface="Arial"/>
            </a:endParaRPr>
          </a:p>
          <a:p>
            <a:pPr indent="-298450" lvl="0" marL="457200" rtl="0">
              <a:lnSpc>
                <a:spcPct val="150000"/>
              </a:lnSpc>
              <a:spcBef>
                <a:spcPts val="0"/>
              </a:spcBef>
              <a:spcAft>
                <a:spcPts val="0"/>
              </a:spcAft>
              <a:buSzPts val="1100"/>
              <a:buFont typeface="Arial"/>
              <a:buChar char="●"/>
            </a:pPr>
            <a:r>
              <a:rPr lang="en" sz="1100">
                <a:latin typeface="Arial"/>
                <a:ea typeface="Arial"/>
                <a:cs typeface="Arial"/>
                <a:sym typeface="Arial"/>
              </a:rPr>
              <a:t>I helped in the planning of each event. I worked on organizing and decorating each event: doing things like organizing auction items, writing bid sheets, setting up tables, chairs and decorations, buying and shopping for décor for the event. I also manned the auction tables at each event making sure guests questions were answered accurately.</a:t>
            </a:r>
            <a:endParaRPr sz="1100">
              <a:latin typeface="Arial"/>
              <a:ea typeface="Arial"/>
              <a:cs typeface="Arial"/>
              <a:sym typeface="Arial"/>
            </a:endParaRPr>
          </a:p>
          <a:p>
            <a:pPr indent="0" lvl="0" marL="292100" rtl="0">
              <a:lnSpc>
                <a:spcPct val="150000"/>
              </a:lnSpc>
              <a:spcBef>
                <a:spcPts val="0"/>
              </a:spcBef>
              <a:spcAft>
                <a:spcPts val="0"/>
              </a:spcAft>
              <a:buClr>
                <a:schemeClr val="dk1"/>
              </a:buClr>
              <a:buSzPts val="1100"/>
              <a:buFont typeface="Arial"/>
              <a:buNone/>
            </a:pPr>
            <a:r>
              <a:t/>
            </a:r>
            <a:endParaRPr sz="1100">
              <a:latin typeface="Arial"/>
              <a:ea typeface="Arial"/>
              <a:cs typeface="Arial"/>
              <a:sym typeface="Arial"/>
            </a:endParaRPr>
          </a:p>
          <a:p>
            <a:pPr indent="0" lvl="0" marL="0">
              <a:lnSpc>
                <a:spcPct val="150000"/>
              </a:lnSpc>
              <a:spcBef>
                <a:spcPts val="0"/>
              </a:spcBef>
              <a:spcAft>
                <a:spcPts val="1600"/>
              </a:spcAft>
              <a:buNone/>
            </a:pPr>
            <a:r>
              <a:t/>
            </a:r>
            <a:endParaRPr/>
          </a:p>
        </p:txBody>
      </p:sp>
      <p:pic>
        <p:nvPicPr>
          <p:cNvPr id="91" name="Shape 91"/>
          <p:cNvPicPr preferRelativeResize="0"/>
          <p:nvPr/>
        </p:nvPicPr>
        <p:blipFill>
          <a:blip r:embed="rId3">
            <a:alphaModFix/>
          </a:blip>
          <a:stretch>
            <a:fillRect/>
          </a:stretch>
        </p:blipFill>
        <p:spPr>
          <a:xfrm>
            <a:off x="381275" y="1147225"/>
            <a:ext cx="2387000" cy="30284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5" name="Shape 95"/>
        <p:cNvGrpSpPr/>
        <p:nvPr/>
      </p:nvGrpSpPr>
      <p:grpSpPr>
        <a:xfrm>
          <a:off x="0" y="0"/>
          <a:ext cx="0" cy="0"/>
          <a:chOff x="0" y="0"/>
          <a:chExt cx="0" cy="0"/>
        </a:xfrm>
      </p:grpSpPr>
      <p:sp>
        <p:nvSpPr>
          <p:cNvPr id="96" name="Shape 96"/>
          <p:cNvSpPr txBox="1"/>
          <p:nvPr>
            <p:ph type="title"/>
          </p:nvPr>
        </p:nvSpPr>
        <p:spPr>
          <a:xfrm>
            <a:off x="311700" y="243475"/>
            <a:ext cx="8520600" cy="831300"/>
          </a:xfrm>
          <a:prstGeom prst="rect">
            <a:avLst/>
          </a:prstGeom>
        </p:spPr>
        <p:txBody>
          <a:bodyPr anchorCtr="0" anchor="b" bIns="91425" lIns="91425" spcFirstLastPara="1" rIns="91425" wrap="square" tIns="91425">
            <a:noAutofit/>
          </a:bodyPr>
          <a:lstStyle/>
          <a:p>
            <a:pPr indent="0" lvl="0" marL="0">
              <a:spcBef>
                <a:spcPts val="0"/>
              </a:spcBef>
              <a:spcAft>
                <a:spcPts val="0"/>
              </a:spcAft>
              <a:buNone/>
            </a:pPr>
            <a:r>
              <a:rPr lang="en"/>
              <a:t>Meet the Team: Patrick O’Leary-Media Relations</a:t>
            </a:r>
            <a:endParaRPr/>
          </a:p>
        </p:txBody>
      </p:sp>
      <p:sp>
        <p:nvSpPr>
          <p:cNvPr id="97" name="Shape 97"/>
          <p:cNvSpPr txBox="1"/>
          <p:nvPr>
            <p:ph idx="1" type="body"/>
          </p:nvPr>
        </p:nvSpPr>
        <p:spPr>
          <a:xfrm>
            <a:off x="2768400" y="1002325"/>
            <a:ext cx="6375600" cy="4732800"/>
          </a:xfrm>
          <a:prstGeom prst="rect">
            <a:avLst/>
          </a:prstGeom>
        </p:spPr>
        <p:txBody>
          <a:bodyPr anchorCtr="0" anchor="t" bIns="91425" lIns="91425" spcFirstLastPara="1" rIns="91425" wrap="square" tIns="91425">
            <a:noAutofit/>
          </a:bodyPr>
          <a:lstStyle/>
          <a:p>
            <a:pPr indent="0" lvl="0" marL="0">
              <a:lnSpc>
                <a:spcPct val="100000"/>
              </a:lnSpc>
              <a:spcBef>
                <a:spcPts val="0"/>
              </a:spcBef>
              <a:spcAft>
                <a:spcPts val="0"/>
              </a:spcAft>
              <a:buNone/>
            </a:pPr>
            <a:r>
              <a:rPr lang="en">
                <a:latin typeface="Arial"/>
                <a:ea typeface="Arial"/>
                <a:cs typeface="Arial"/>
                <a:sym typeface="Arial"/>
              </a:rPr>
              <a:t>Major Contributions:</a:t>
            </a:r>
            <a:endParaRPr>
              <a:latin typeface="Arial"/>
              <a:ea typeface="Arial"/>
              <a:cs typeface="Arial"/>
              <a:sym typeface="Arial"/>
            </a:endParaRPr>
          </a:p>
          <a:p>
            <a:pPr indent="0" lvl="0" marL="0">
              <a:lnSpc>
                <a:spcPct val="100000"/>
              </a:lnSpc>
              <a:spcBef>
                <a:spcPts val="1600"/>
              </a:spcBef>
              <a:spcAft>
                <a:spcPts val="0"/>
              </a:spcAft>
              <a:buNone/>
            </a:pPr>
            <a:r>
              <a:rPr lang="en" sz="1100">
                <a:latin typeface="Arial"/>
                <a:ea typeface="Arial"/>
                <a:cs typeface="Arial"/>
                <a:sym typeface="Arial"/>
              </a:rPr>
              <a:t>-</a:t>
            </a:r>
            <a:r>
              <a:rPr lang="en" sz="1000">
                <a:latin typeface="Arial"/>
                <a:ea typeface="Arial"/>
                <a:cs typeface="Arial"/>
                <a:sym typeface="Arial"/>
              </a:rPr>
              <a:t>Spoke to three mass services at St. Joseph’s and following these services accepted donations of any kind and looked to sell tickets. Was able to raise over $1,500 from three masses.</a:t>
            </a:r>
            <a:endParaRPr sz="1000">
              <a:latin typeface="Arial"/>
              <a:ea typeface="Arial"/>
              <a:cs typeface="Arial"/>
              <a:sym typeface="Arial"/>
            </a:endParaRPr>
          </a:p>
          <a:p>
            <a:pPr indent="0" lvl="0" marL="0" rtl="0">
              <a:lnSpc>
                <a:spcPct val="100000"/>
              </a:lnSpc>
              <a:spcBef>
                <a:spcPts val="1600"/>
              </a:spcBef>
              <a:spcAft>
                <a:spcPts val="0"/>
              </a:spcAft>
              <a:buClr>
                <a:schemeClr val="dk1"/>
              </a:buClr>
              <a:buSzPts val="1100"/>
              <a:buFont typeface="Arial"/>
              <a:buNone/>
            </a:pPr>
            <a:r>
              <a:rPr lang="en" sz="1000">
                <a:latin typeface="Arial"/>
                <a:ea typeface="Arial"/>
                <a:cs typeface="Arial"/>
                <a:sym typeface="Arial"/>
              </a:rPr>
              <a:t>-Had an op-ed published in the Charleston Gazette-Mail</a:t>
            </a:r>
            <a:endParaRPr sz="1000">
              <a:latin typeface="Arial"/>
              <a:ea typeface="Arial"/>
              <a:cs typeface="Arial"/>
              <a:sym typeface="Arial"/>
            </a:endParaRPr>
          </a:p>
          <a:p>
            <a:pPr indent="0" lvl="0" marL="0" rtl="0">
              <a:lnSpc>
                <a:spcPct val="100000"/>
              </a:lnSpc>
              <a:spcBef>
                <a:spcPts val="800"/>
              </a:spcBef>
              <a:spcAft>
                <a:spcPts val="0"/>
              </a:spcAft>
              <a:buClr>
                <a:schemeClr val="dk1"/>
              </a:buClr>
              <a:buSzPts val="1100"/>
              <a:buFont typeface="Arial"/>
              <a:buNone/>
            </a:pPr>
            <a:r>
              <a:rPr lang="en" sz="1000">
                <a:latin typeface="Arial"/>
                <a:ea typeface="Arial"/>
                <a:cs typeface="Arial"/>
                <a:sym typeface="Arial"/>
              </a:rPr>
              <a:t>-Sent out press releases for three of our major events, and was able to receive placement in the Huntington Herald-Dispatch for the V Club fundraiser and the Reverse Raffle fundraiser.</a:t>
            </a:r>
            <a:endParaRPr sz="1000">
              <a:latin typeface="Arial"/>
              <a:ea typeface="Arial"/>
              <a:cs typeface="Arial"/>
              <a:sym typeface="Arial"/>
            </a:endParaRPr>
          </a:p>
          <a:p>
            <a:pPr indent="0" lvl="0" marL="0" rtl="0">
              <a:lnSpc>
                <a:spcPct val="100000"/>
              </a:lnSpc>
              <a:spcBef>
                <a:spcPts val="800"/>
              </a:spcBef>
              <a:spcAft>
                <a:spcPts val="0"/>
              </a:spcAft>
              <a:buClr>
                <a:schemeClr val="dk1"/>
              </a:buClr>
              <a:buSzPts val="1100"/>
              <a:buFont typeface="Arial"/>
              <a:buNone/>
            </a:pPr>
            <a:r>
              <a:rPr lang="en" sz="1000">
                <a:latin typeface="Arial"/>
                <a:ea typeface="Arial"/>
                <a:cs typeface="Arial"/>
                <a:sym typeface="Arial"/>
              </a:rPr>
              <a:t>-Press release for Reverse Raffle helped land WCHS-TV to cover the event</a:t>
            </a:r>
            <a:endParaRPr sz="1000">
              <a:latin typeface="Arial"/>
              <a:ea typeface="Arial"/>
              <a:cs typeface="Arial"/>
              <a:sym typeface="Arial"/>
            </a:endParaRPr>
          </a:p>
          <a:p>
            <a:pPr indent="0" lvl="0" marL="0" rtl="0">
              <a:lnSpc>
                <a:spcPct val="100000"/>
              </a:lnSpc>
              <a:spcBef>
                <a:spcPts val="800"/>
              </a:spcBef>
              <a:spcAft>
                <a:spcPts val="0"/>
              </a:spcAft>
              <a:buClr>
                <a:schemeClr val="dk1"/>
              </a:buClr>
              <a:buSzPts val="1100"/>
              <a:buFont typeface="Arial"/>
              <a:buNone/>
            </a:pPr>
            <a:r>
              <a:rPr lang="en" sz="1000">
                <a:latin typeface="Arial"/>
                <a:ea typeface="Arial"/>
                <a:cs typeface="Arial"/>
                <a:sym typeface="Arial"/>
              </a:rPr>
              <a:t>-Came in contact with on-air personalities of TCR Country who said they would spread the word of our fundraiser.</a:t>
            </a:r>
            <a:endParaRPr sz="1000">
              <a:latin typeface="Arial"/>
              <a:ea typeface="Arial"/>
              <a:cs typeface="Arial"/>
              <a:sym typeface="Arial"/>
            </a:endParaRPr>
          </a:p>
          <a:p>
            <a:pPr indent="0" lvl="0" marL="0" rtl="0">
              <a:lnSpc>
                <a:spcPct val="100000"/>
              </a:lnSpc>
              <a:spcBef>
                <a:spcPts val="800"/>
              </a:spcBef>
              <a:spcAft>
                <a:spcPts val="0"/>
              </a:spcAft>
              <a:buClr>
                <a:schemeClr val="dk1"/>
              </a:buClr>
              <a:buSzPts val="1100"/>
              <a:buFont typeface="Arial"/>
              <a:buNone/>
            </a:pPr>
            <a:r>
              <a:rPr lang="en" sz="1000">
                <a:latin typeface="Arial"/>
                <a:ea typeface="Arial"/>
                <a:cs typeface="Arial"/>
                <a:sym typeface="Arial"/>
              </a:rPr>
              <a:t>-Earned a $150 sponsorship from the Union Bar and Grill.</a:t>
            </a:r>
            <a:endParaRPr sz="1000">
              <a:latin typeface="Arial"/>
              <a:ea typeface="Arial"/>
              <a:cs typeface="Arial"/>
              <a:sym typeface="Arial"/>
            </a:endParaRPr>
          </a:p>
          <a:p>
            <a:pPr indent="0" lvl="0" marL="0" rtl="0">
              <a:lnSpc>
                <a:spcPct val="100000"/>
              </a:lnSpc>
              <a:spcBef>
                <a:spcPts val="800"/>
              </a:spcBef>
              <a:spcAft>
                <a:spcPts val="0"/>
              </a:spcAft>
              <a:buClr>
                <a:schemeClr val="dk1"/>
              </a:buClr>
              <a:buSzPts val="1100"/>
              <a:buFont typeface="Arial"/>
              <a:buNone/>
            </a:pPr>
            <a:r>
              <a:rPr lang="en" sz="1000">
                <a:latin typeface="Arial"/>
                <a:ea typeface="Arial"/>
                <a:cs typeface="Arial"/>
                <a:sym typeface="Arial"/>
              </a:rPr>
              <a:t>-Earned silent auction item of autographed basketball from every member of the Marshall men’s basketball team and head coach Dan D’Antoni. Other major items included packages from Cincinnati Reds, Cincinnati Reds Hall of Fame, and West Virginia Power.</a:t>
            </a:r>
            <a:endParaRPr sz="1000">
              <a:latin typeface="Arial"/>
              <a:ea typeface="Arial"/>
              <a:cs typeface="Arial"/>
              <a:sym typeface="Arial"/>
            </a:endParaRPr>
          </a:p>
          <a:p>
            <a:pPr indent="0" lvl="0" marL="0" rtl="0">
              <a:lnSpc>
                <a:spcPct val="100000"/>
              </a:lnSpc>
              <a:spcBef>
                <a:spcPts val="800"/>
              </a:spcBef>
              <a:spcAft>
                <a:spcPts val="0"/>
              </a:spcAft>
              <a:buClr>
                <a:schemeClr val="dk1"/>
              </a:buClr>
              <a:buSzPts val="1100"/>
              <a:buFont typeface="Arial"/>
              <a:buNone/>
            </a:pPr>
            <a:r>
              <a:rPr lang="en" sz="1000">
                <a:latin typeface="Arial"/>
                <a:ea typeface="Arial"/>
                <a:cs typeface="Arial"/>
                <a:sym typeface="Arial"/>
              </a:rPr>
              <a:t>-Secured 80 chairs and five tables from Marshall Catholic Newman Center which were necessary to be used for Reverse Raffle.</a:t>
            </a:r>
            <a:endParaRPr sz="1000">
              <a:latin typeface="Arial"/>
              <a:ea typeface="Arial"/>
              <a:cs typeface="Arial"/>
              <a:sym typeface="Arial"/>
            </a:endParaRPr>
          </a:p>
          <a:p>
            <a:pPr indent="0" lvl="0" marL="0" rtl="0">
              <a:lnSpc>
                <a:spcPct val="100000"/>
              </a:lnSpc>
              <a:spcBef>
                <a:spcPts val="800"/>
              </a:spcBef>
              <a:spcAft>
                <a:spcPts val="0"/>
              </a:spcAft>
              <a:buClr>
                <a:schemeClr val="dk1"/>
              </a:buClr>
              <a:buSzPts val="1100"/>
              <a:buFont typeface="Arial"/>
              <a:buNone/>
            </a:pPr>
            <a:r>
              <a:rPr lang="en" sz="1000">
                <a:latin typeface="Arial"/>
                <a:ea typeface="Arial"/>
                <a:cs typeface="Arial"/>
                <a:sym typeface="Arial"/>
              </a:rPr>
              <a:t>-Took care of dance floor rental process with A-Z Rentals including ordering floor and organizing setup/breakdown time.</a:t>
            </a:r>
            <a:endParaRPr sz="1000">
              <a:latin typeface="Arial"/>
              <a:ea typeface="Arial"/>
              <a:cs typeface="Arial"/>
              <a:sym typeface="Arial"/>
            </a:endParaRPr>
          </a:p>
          <a:p>
            <a:pPr indent="0" lvl="0" marL="0">
              <a:spcBef>
                <a:spcPts val="800"/>
              </a:spcBef>
              <a:spcAft>
                <a:spcPts val="1600"/>
              </a:spcAft>
              <a:buNone/>
            </a:pPr>
            <a:r>
              <a:rPr lang="en" sz="1000">
                <a:latin typeface="Arial"/>
                <a:ea typeface="Arial"/>
                <a:cs typeface="Arial"/>
                <a:sym typeface="Arial"/>
              </a:rPr>
              <a:t>  </a:t>
            </a:r>
            <a:endParaRPr sz="1000">
              <a:latin typeface="Arial"/>
              <a:ea typeface="Arial"/>
              <a:cs typeface="Arial"/>
              <a:sym typeface="Arial"/>
            </a:endParaRPr>
          </a:p>
        </p:txBody>
      </p:sp>
      <p:pic>
        <p:nvPicPr>
          <p:cNvPr id="98" name="Shape 98"/>
          <p:cNvPicPr preferRelativeResize="0"/>
          <p:nvPr/>
        </p:nvPicPr>
        <p:blipFill>
          <a:blip r:embed="rId3">
            <a:alphaModFix/>
          </a:blip>
          <a:stretch>
            <a:fillRect/>
          </a:stretch>
        </p:blipFill>
        <p:spPr>
          <a:xfrm>
            <a:off x="311701" y="1225226"/>
            <a:ext cx="2369125" cy="30579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2" name="Shape 102"/>
        <p:cNvGrpSpPr/>
        <p:nvPr/>
      </p:nvGrpSpPr>
      <p:grpSpPr>
        <a:xfrm>
          <a:off x="0" y="0"/>
          <a:ext cx="0" cy="0"/>
          <a:chOff x="0" y="0"/>
          <a:chExt cx="0" cy="0"/>
        </a:xfrm>
      </p:grpSpPr>
      <p:sp>
        <p:nvSpPr>
          <p:cNvPr id="103" name="Shape 103"/>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a:spcBef>
                <a:spcPts val="0"/>
              </a:spcBef>
              <a:spcAft>
                <a:spcPts val="0"/>
              </a:spcAft>
              <a:buNone/>
            </a:pPr>
            <a:r>
              <a:rPr lang="en"/>
              <a:t>Meet The House / Research</a:t>
            </a:r>
            <a:endParaRPr/>
          </a:p>
        </p:txBody>
      </p:sp>
      <p:sp>
        <p:nvSpPr>
          <p:cNvPr id="104" name="Shape 104"/>
          <p:cNvSpPr txBox="1"/>
          <p:nvPr>
            <p:ph idx="1" type="body"/>
          </p:nvPr>
        </p:nvSpPr>
        <p:spPr>
          <a:xfrm>
            <a:off x="311700" y="1094450"/>
            <a:ext cx="8520600" cy="4049100"/>
          </a:xfrm>
          <a:prstGeom prst="rect">
            <a:avLst/>
          </a:prstGeom>
        </p:spPr>
        <p:txBody>
          <a:bodyPr anchorCtr="0" anchor="t" bIns="91425" lIns="91425" spcFirstLastPara="1" rIns="91425" wrap="square" tIns="91425">
            <a:noAutofit/>
          </a:bodyPr>
          <a:lstStyle/>
          <a:p>
            <a:pPr indent="0" lvl="0" marL="0" rtl="0">
              <a:spcBef>
                <a:spcPts val="0"/>
              </a:spcBef>
              <a:spcAft>
                <a:spcPts val="0"/>
              </a:spcAft>
              <a:buClr>
                <a:schemeClr val="dk1"/>
              </a:buClr>
              <a:buSzPts val="1100"/>
              <a:buFont typeface="Arial"/>
              <a:buNone/>
            </a:pPr>
            <a:r>
              <a:rPr b="1" lang="en" sz="1000">
                <a:solidFill>
                  <a:srgbClr val="F33A2F"/>
                </a:solidFill>
                <a:latin typeface="Arial"/>
                <a:ea typeface="Arial"/>
                <a:cs typeface="Arial"/>
                <a:sym typeface="Arial"/>
              </a:rPr>
              <a:t>Situation:</a:t>
            </a:r>
            <a:r>
              <a:rPr lang="en" sz="1000">
                <a:latin typeface="Arial"/>
                <a:ea typeface="Arial"/>
                <a:cs typeface="Arial"/>
                <a:sym typeface="Arial"/>
              </a:rPr>
              <a:t> The Ronald McDonald house needs both funding and a younger audience base. Most of their donors are middle-aged/retired. It has been found that once Millennials find a charity to donate to they stick with it, unlike the generation before them. As for funding, the Ronald McDonald</a:t>
            </a:r>
            <a:endParaRPr sz="1000">
              <a:latin typeface="Arial"/>
              <a:ea typeface="Arial"/>
              <a:cs typeface="Arial"/>
              <a:sym typeface="Arial"/>
            </a:endParaRPr>
          </a:p>
          <a:p>
            <a:pPr indent="0" lvl="0" marL="0" rtl="0">
              <a:spcBef>
                <a:spcPts val="0"/>
              </a:spcBef>
              <a:spcAft>
                <a:spcPts val="0"/>
              </a:spcAft>
              <a:buClr>
                <a:schemeClr val="dk1"/>
              </a:buClr>
              <a:buSzPts val="1100"/>
              <a:buFont typeface="Arial"/>
              <a:buNone/>
            </a:pPr>
            <a:r>
              <a:rPr lang="en" sz="1000">
                <a:latin typeface="Arial"/>
                <a:ea typeface="Arial"/>
                <a:cs typeface="Arial"/>
                <a:sym typeface="Arial"/>
              </a:rPr>
              <a:t>house needs about $650,000 a year. 35% comes from McDonalds, but they cannot count on that fully.</a:t>
            </a:r>
            <a:endParaRPr sz="1000">
              <a:latin typeface="Arial"/>
              <a:ea typeface="Arial"/>
              <a:cs typeface="Arial"/>
              <a:sym typeface="Arial"/>
            </a:endParaRPr>
          </a:p>
          <a:p>
            <a:pPr indent="0" lvl="0" marL="0" rtl="0">
              <a:spcBef>
                <a:spcPts val="0"/>
              </a:spcBef>
              <a:spcAft>
                <a:spcPts val="0"/>
              </a:spcAft>
              <a:buClr>
                <a:schemeClr val="dk1"/>
              </a:buClr>
              <a:buSzPts val="1100"/>
              <a:buFont typeface="Arial"/>
              <a:buNone/>
            </a:pPr>
            <a:r>
              <a:t/>
            </a:r>
            <a:endParaRPr sz="1000">
              <a:latin typeface="Arial"/>
              <a:ea typeface="Arial"/>
              <a:cs typeface="Arial"/>
              <a:sym typeface="Arial"/>
            </a:endParaRPr>
          </a:p>
          <a:p>
            <a:pPr indent="0" lvl="0" marL="0" rtl="0">
              <a:spcBef>
                <a:spcPts val="0"/>
              </a:spcBef>
              <a:spcAft>
                <a:spcPts val="0"/>
              </a:spcAft>
              <a:buClr>
                <a:schemeClr val="dk1"/>
              </a:buClr>
              <a:buSzPts val="1100"/>
              <a:buFont typeface="Arial"/>
              <a:buNone/>
            </a:pPr>
            <a:r>
              <a:rPr b="1" lang="en" sz="1000">
                <a:solidFill>
                  <a:srgbClr val="F33A2F"/>
                </a:solidFill>
                <a:latin typeface="Arial"/>
                <a:ea typeface="Arial"/>
                <a:cs typeface="Arial"/>
                <a:sym typeface="Arial"/>
              </a:rPr>
              <a:t>Goal:</a:t>
            </a:r>
            <a:r>
              <a:rPr lang="en" sz="1000">
                <a:latin typeface="Arial"/>
                <a:ea typeface="Arial"/>
                <a:cs typeface="Arial"/>
                <a:sym typeface="Arial"/>
              </a:rPr>
              <a:t> to raise money and awareness for the Ronald McDonald House. Original goal of 20,000 dollars.</a:t>
            </a:r>
            <a:endParaRPr sz="1000">
              <a:latin typeface="Arial"/>
              <a:ea typeface="Arial"/>
              <a:cs typeface="Arial"/>
              <a:sym typeface="Arial"/>
            </a:endParaRPr>
          </a:p>
          <a:p>
            <a:pPr indent="0" lvl="0" marL="0" rtl="0">
              <a:spcBef>
                <a:spcPts val="0"/>
              </a:spcBef>
              <a:spcAft>
                <a:spcPts val="0"/>
              </a:spcAft>
              <a:buClr>
                <a:schemeClr val="dk1"/>
              </a:buClr>
              <a:buSzPts val="1100"/>
              <a:buFont typeface="Arial"/>
              <a:buNone/>
            </a:pPr>
            <a:r>
              <a:t/>
            </a:r>
            <a:endParaRPr sz="1000">
              <a:latin typeface="Arial"/>
              <a:ea typeface="Arial"/>
              <a:cs typeface="Arial"/>
              <a:sym typeface="Arial"/>
            </a:endParaRPr>
          </a:p>
          <a:p>
            <a:pPr indent="0" lvl="0" marL="0" rtl="0">
              <a:spcBef>
                <a:spcPts val="0"/>
              </a:spcBef>
              <a:spcAft>
                <a:spcPts val="0"/>
              </a:spcAft>
              <a:buClr>
                <a:schemeClr val="dk1"/>
              </a:buClr>
              <a:buSzPts val="1100"/>
              <a:buFont typeface="Arial"/>
              <a:buNone/>
            </a:pPr>
            <a:r>
              <a:rPr b="1" lang="en" sz="1000">
                <a:solidFill>
                  <a:srgbClr val="F33A2F"/>
                </a:solidFill>
                <a:latin typeface="Arial"/>
                <a:ea typeface="Arial"/>
                <a:cs typeface="Arial"/>
                <a:sym typeface="Arial"/>
              </a:rPr>
              <a:t>Objective:</a:t>
            </a:r>
            <a:endParaRPr b="1" sz="1000">
              <a:solidFill>
                <a:srgbClr val="F33A2F"/>
              </a:solidFill>
              <a:latin typeface="Arial"/>
              <a:ea typeface="Arial"/>
              <a:cs typeface="Arial"/>
              <a:sym typeface="Arial"/>
            </a:endParaRPr>
          </a:p>
          <a:p>
            <a:pPr indent="0" lvl="0" marL="0" rtl="0">
              <a:spcBef>
                <a:spcPts val="0"/>
              </a:spcBef>
              <a:spcAft>
                <a:spcPts val="0"/>
              </a:spcAft>
              <a:buClr>
                <a:schemeClr val="dk1"/>
              </a:buClr>
              <a:buSzPts val="1100"/>
              <a:buFont typeface="Arial"/>
              <a:buNone/>
            </a:pPr>
            <a:r>
              <a:rPr lang="en" sz="1000">
                <a:latin typeface="Arial"/>
                <a:ea typeface="Arial"/>
                <a:cs typeface="Arial"/>
                <a:sym typeface="Arial"/>
              </a:rPr>
              <a:t>- Educate people as to what Ronald McDonald House is</a:t>
            </a:r>
            <a:endParaRPr sz="1000">
              <a:latin typeface="Arial"/>
              <a:ea typeface="Arial"/>
              <a:cs typeface="Arial"/>
              <a:sym typeface="Arial"/>
            </a:endParaRPr>
          </a:p>
          <a:p>
            <a:pPr indent="0" lvl="0" marL="0" rtl="0">
              <a:spcBef>
                <a:spcPts val="0"/>
              </a:spcBef>
              <a:spcAft>
                <a:spcPts val="0"/>
              </a:spcAft>
              <a:buClr>
                <a:schemeClr val="dk1"/>
              </a:buClr>
              <a:buSzPts val="1100"/>
              <a:buFont typeface="Arial"/>
              <a:buNone/>
            </a:pPr>
            <a:r>
              <a:rPr lang="en" sz="1000">
                <a:latin typeface="Arial"/>
                <a:ea typeface="Arial"/>
                <a:cs typeface="Arial"/>
                <a:sym typeface="Arial"/>
              </a:rPr>
              <a:t>- Raise funds for the house</a:t>
            </a:r>
            <a:endParaRPr sz="1000">
              <a:latin typeface="Arial"/>
              <a:ea typeface="Arial"/>
              <a:cs typeface="Arial"/>
              <a:sym typeface="Arial"/>
            </a:endParaRPr>
          </a:p>
          <a:p>
            <a:pPr indent="0" lvl="0" marL="0" rtl="0">
              <a:spcBef>
                <a:spcPts val="0"/>
              </a:spcBef>
              <a:spcAft>
                <a:spcPts val="0"/>
              </a:spcAft>
              <a:buClr>
                <a:schemeClr val="dk1"/>
              </a:buClr>
              <a:buSzPts val="1100"/>
              <a:buFont typeface="Arial"/>
              <a:buNone/>
            </a:pPr>
            <a:r>
              <a:rPr lang="en" sz="1000">
                <a:latin typeface="Arial"/>
                <a:ea typeface="Arial"/>
                <a:cs typeface="Arial"/>
                <a:sym typeface="Arial"/>
              </a:rPr>
              <a:t>- Discover areas to expand from last year’s campaign</a:t>
            </a:r>
            <a:endParaRPr sz="1000">
              <a:latin typeface="Arial"/>
              <a:ea typeface="Arial"/>
              <a:cs typeface="Arial"/>
              <a:sym typeface="Arial"/>
            </a:endParaRPr>
          </a:p>
          <a:p>
            <a:pPr indent="0" lvl="0" marL="0" rtl="0">
              <a:spcBef>
                <a:spcPts val="0"/>
              </a:spcBef>
              <a:spcAft>
                <a:spcPts val="0"/>
              </a:spcAft>
              <a:buClr>
                <a:schemeClr val="dk1"/>
              </a:buClr>
              <a:buSzPts val="1100"/>
              <a:buFont typeface="Arial"/>
              <a:buNone/>
            </a:pPr>
            <a:r>
              <a:t/>
            </a:r>
            <a:endParaRPr sz="1000">
              <a:latin typeface="Arial"/>
              <a:ea typeface="Arial"/>
              <a:cs typeface="Arial"/>
              <a:sym typeface="Arial"/>
            </a:endParaRPr>
          </a:p>
          <a:p>
            <a:pPr indent="0" lvl="0" marL="0" rtl="0">
              <a:spcBef>
                <a:spcPts val="0"/>
              </a:spcBef>
              <a:spcAft>
                <a:spcPts val="0"/>
              </a:spcAft>
              <a:buClr>
                <a:schemeClr val="dk1"/>
              </a:buClr>
              <a:buSzPts val="1100"/>
              <a:buFont typeface="Arial"/>
              <a:buNone/>
            </a:pPr>
            <a:r>
              <a:rPr b="1" lang="en" sz="1000">
                <a:solidFill>
                  <a:srgbClr val="F33A2F"/>
                </a:solidFill>
                <a:latin typeface="Arial"/>
                <a:ea typeface="Arial"/>
                <a:cs typeface="Arial"/>
                <a:sym typeface="Arial"/>
              </a:rPr>
              <a:t>Audience:</a:t>
            </a:r>
            <a:endParaRPr b="1" sz="1000">
              <a:solidFill>
                <a:srgbClr val="F33A2F"/>
              </a:solidFill>
              <a:latin typeface="Arial"/>
              <a:ea typeface="Arial"/>
              <a:cs typeface="Arial"/>
              <a:sym typeface="Arial"/>
            </a:endParaRPr>
          </a:p>
          <a:p>
            <a:pPr indent="0" lvl="0" marL="0" rtl="0">
              <a:spcBef>
                <a:spcPts val="0"/>
              </a:spcBef>
              <a:spcAft>
                <a:spcPts val="0"/>
              </a:spcAft>
              <a:buClr>
                <a:schemeClr val="dk1"/>
              </a:buClr>
              <a:buSzPts val="1100"/>
              <a:buFont typeface="Arial"/>
              <a:buNone/>
            </a:pPr>
            <a:r>
              <a:rPr lang="en" sz="1000">
                <a:latin typeface="Arial"/>
                <a:ea typeface="Arial"/>
                <a:cs typeface="Arial"/>
                <a:sym typeface="Arial"/>
              </a:rPr>
              <a:t>- Community members</a:t>
            </a:r>
            <a:endParaRPr sz="1000">
              <a:latin typeface="Arial"/>
              <a:ea typeface="Arial"/>
              <a:cs typeface="Arial"/>
              <a:sym typeface="Arial"/>
            </a:endParaRPr>
          </a:p>
          <a:p>
            <a:pPr indent="0" lvl="0" marL="0" rtl="0">
              <a:spcBef>
                <a:spcPts val="0"/>
              </a:spcBef>
              <a:spcAft>
                <a:spcPts val="0"/>
              </a:spcAft>
              <a:buClr>
                <a:schemeClr val="dk1"/>
              </a:buClr>
              <a:buSzPts val="1100"/>
              <a:buFont typeface="Arial"/>
              <a:buNone/>
            </a:pPr>
            <a:r>
              <a:rPr lang="en" sz="1000">
                <a:latin typeface="Arial"/>
                <a:ea typeface="Arial"/>
                <a:cs typeface="Arial"/>
                <a:sym typeface="Arial"/>
              </a:rPr>
              <a:t>	*Fresh out of college – young parents</a:t>
            </a:r>
            <a:endParaRPr sz="1000">
              <a:latin typeface="Arial"/>
              <a:ea typeface="Arial"/>
              <a:cs typeface="Arial"/>
              <a:sym typeface="Arial"/>
            </a:endParaRPr>
          </a:p>
          <a:p>
            <a:pPr indent="0" lvl="0" marL="0" rtl="0">
              <a:spcBef>
                <a:spcPts val="0"/>
              </a:spcBef>
              <a:spcAft>
                <a:spcPts val="0"/>
              </a:spcAft>
              <a:buClr>
                <a:schemeClr val="dk1"/>
              </a:buClr>
              <a:buSzPts val="1100"/>
              <a:buFont typeface="Arial"/>
              <a:buNone/>
            </a:pPr>
            <a:r>
              <a:rPr lang="en" sz="1000">
                <a:latin typeface="Arial"/>
                <a:ea typeface="Arial"/>
                <a:cs typeface="Arial"/>
                <a:sym typeface="Arial"/>
              </a:rPr>
              <a:t>~People who are able to give, but may not be aware of how</a:t>
            </a:r>
            <a:endParaRPr sz="1000">
              <a:latin typeface="Arial"/>
              <a:ea typeface="Arial"/>
              <a:cs typeface="Arial"/>
              <a:sym typeface="Arial"/>
            </a:endParaRPr>
          </a:p>
          <a:p>
            <a:pPr indent="0" lvl="0" marL="0" rtl="0">
              <a:spcBef>
                <a:spcPts val="0"/>
              </a:spcBef>
              <a:spcAft>
                <a:spcPts val="0"/>
              </a:spcAft>
              <a:buClr>
                <a:schemeClr val="dk1"/>
              </a:buClr>
              <a:buSzPts val="1100"/>
              <a:buFont typeface="Arial"/>
              <a:buNone/>
            </a:pPr>
            <a:r>
              <a:rPr lang="en" sz="1000">
                <a:latin typeface="Arial"/>
                <a:ea typeface="Arial"/>
                <a:cs typeface="Arial"/>
                <a:sym typeface="Arial"/>
              </a:rPr>
              <a:t>	*Marshall Alumni</a:t>
            </a:r>
            <a:endParaRPr sz="1000">
              <a:latin typeface="Arial"/>
              <a:ea typeface="Arial"/>
              <a:cs typeface="Arial"/>
              <a:sym typeface="Arial"/>
            </a:endParaRPr>
          </a:p>
          <a:p>
            <a:pPr indent="0" lvl="0" marL="0" rtl="0">
              <a:spcBef>
                <a:spcPts val="0"/>
              </a:spcBef>
              <a:spcAft>
                <a:spcPts val="0"/>
              </a:spcAft>
              <a:buClr>
                <a:schemeClr val="dk1"/>
              </a:buClr>
              <a:buSzPts val="1100"/>
              <a:buFont typeface="Arial"/>
              <a:buNone/>
            </a:pPr>
            <a:r>
              <a:rPr lang="en" sz="1000">
                <a:latin typeface="Arial"/>
                <a:ea typeface="Arial"/>
                <a:cs typeface="Arial"/>
                <a:sym typeface="Arial"/>
              </a:rPr>
              <a:t>- Marshall Students</a:t>
            </a:r>
            <a:endParaRPr sz="1000">
              <a:latin typeface="Arial"/>
              <a:ea typeface="Arial"/>
              <a:cs typeface="Arial"/>
              <a:sym typeface="Arial"/>
            </a:endParaRPr>
          </a:p>
          <a:p>
            <a:pPr indent="0" lvl="0" marL="0" rtl="0">
              <a:spcBef>
                <a:spcPts val="0"/>
              </a:spcBef>
              <a:spcAft>
                <a:spcPts val="0"/>
              </a:spcAft>
              <a:buClr>
                <a:schemeClr val="dk1"/>
              </a:buClr>
              <a:buSzPts val="1100"/>
              <a:buFont typeface="Arial"/>
              <a:buNone/>
            </a:pPr>
            <a:r>
              <a:rPr lang="en" sz="1000">
                <a:latin typeface="Arial"/>
                <a:ea typeface="Arial"/>
                <a:cs typeface="Arial"/>
                <a:sym typeface="Arial"/>
              </a:rPr>
              <a:t>	*Typically low on funds</a:t>
            </a:r>
            <a:endParaRPr sz="1000">
              <a:latin typeface="Arial"/>
              <a:ea typeface="Arial"/>
              <a:cs typeface="Arial"/>
              <a:sym typeface="Arial"/>
            </a:endParaRPr>
          </a:p>
          <a:p>
            <a:pPr indent="0" lvl="0" marL="0" rtl="0">
              <a:spcBef>
                <a:spcPts val="0"/>
              </a:spcBef>
              <a:spcAft>
                <a:spcPts val="0"/>
              </a:spcAft>
              <a:buClr>
                <a:schemeClr val="dk1"/>
              </a:buClr>
              <a:buSzPts val="1100"/>
              <a:buFont typeface="Arial"/>
              <a:buNone/>
            </a:pPr>
            <a:r>
              <a:rPr lang="en" sz="1000">
                <a:latin typeface="Arial"/>
                <a:ea typeface="Arial"/>
                <a:cs typeface="Arial"/>
                <a:sym typeface="Arial"/>
              </a:rPr>
              <a:t>	*Very busy</a:t>
            </a:r>
            <a:endParaRPr sz="1000">
              <a:latin typeface="Arial"/>
              <a:ea typeface="Arial"/>
              <a:cs typeface="Arial"/>
              <a:sym typeface="Arial"/>
            </a:endParaRPr>
          </a:p>
          <a:p>
            <a:pPr indent="0" lvl="0" marL="0" rtl="0">
              <a:spcBef>
                <a:spcPts val="0"/>
              </a:spcBef>
              <a:spcAft>
                <a:spcPts val="0"/>
              </a:spcAft>
              <a:buClr>
                <a:schemeClr val="dk1"/>
              </a:buClr>
              <a:buSzPts val="1100"/>
              <a:buFont typeface="Arial"/>
              <a:buNone/>
            </a:pPr>
            <a:r>
              <a:rPr lang="en" sz="1000">
                <a:latin typeface="Arial"/>
                <a:ea typeface="Arial"/>
                <a:cs typeface="Arial"/>
                <a:sym typeface="Arial"/>
              </a:rPr>
              <a:t>	*Many different backgrounds and stories</a:t>
            </a:r>
            <a:endParaRPr sz="1000">
              <a:latin typeface="Arial"/>
              <a:ea typeface="Arial"/>
              <a:cs typeface="Arial"/>
              <a:sym typeface="Arial"/>
            </a:endParaRPr>
          </a:p>
          <a:p>
            <a:pPr indent="0" lvl="0" marL="0" rtl="0">
              <a:spcBef>
                <a:spcPts val="0"/>
              </a:spcBef>
              <a:spcAft>
                <a:spcPts val="0"/>
              </a:spcAft>
              <a:buClr>
                <a:schemeClr val="dk1"/>
              </a:buClr>
              <a:buSzPts val="1100"/>
              <a:buFont typeface="Arial"/>
              <a:buNone/>
            </a:pPr>
            <a:r>
              <a:rPr lang="en" sz="1000">
                <a:latin typeface="Arial"/>
                <a:ea typeface="Arial"/>
                <a:cs typeface="Arial"/>
                <a:sym typeface="Arial"/>
              </a:rPr>
              <a:t>	*Not a lot of knowledge of the Ronald McDonald House</a:t>
            </a:r>
            <a:endParaRPr sz="1000">
              <a:latin typeface="Arial"/>
              <a:ea typeface="Arial"/>
              <a:cs typeface="Arial"/>
              <a:sym typeface="Arial"/>
            </a:endParaRPr>
          </a:p>
          <a:p>
            <a:pPr indent="0" lvl="0" marL="0" rtl="0">
              <a:spcBef>
                <a:spcPts val="0"/>
              </a:spcBef>
              <a:spcAft>
                <a:spcPts val="0"/>
              </a:spcAft>
              <a:buClr>
                <a:schemeClr val="dk1"/>
              </a:buClr>
              <a:buSzPts val="1100"/>
              <a:buFont typeface="Arial"/>
              <a:buNone/>
            </a:pPr>
            <a:r>
              <a:rPr lang="en" sz="1000">
                <a:latin typeface="Arial"/>
                <a:ea typeface="Arial"/>
                <a:cs typeface="Arial"/>
                <a:sym typeface="Arial"/>
              </a:rPr>
              <a:t>- Previous and current donors</a:t>
            </a:r>
            <a:endParaRPr sz="1000">
              <a:latin typeface="Arial"/>
              <a:ea typeface="Arial"/>
              <a:cs typeface="Arial"/>
              <a:sym typeface="Arial"/>
            </a:endParaRPr>
          </a:p>
          <a:p>
            <a:pPr indent="0" lvl="0" marL="0">
              <a:spcBef>
                <a:spcPts val="0"/>
              </a:spcBef>
              <a:spcAft>
                <a:spcPts val="160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8" name="Shape 108"/>
        <p:cNvGrpSpPr/>
        <p:nvPr/>
      </p:nvGrpSpPr>
      <p:grpSpPr>
        <a:xfrm>
          <a:off x="0" y="0"/>
          <a:ext cx="0" cy="0"/>
          <a:chOff x="0" y="0"/>
          <a:chExt cx="0" cy="0"/>
        </a:xfrm>
      </p:grpSpPr>
      <p:sp>
        <p:nvSpPr>
          <p:cNvPr id="109" name="Shape 109"/>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a:spcBef>
                <a:spcPts val="0"/>
              </a:spcBef>
              <a:spcAft>
                <a:spcPts val="0"/>
              </a:spcAft>
              <a:buNone/>
            </a:pPr>
            <a:r>
              <a:rPr lang="en"/>
              <a:t>ACTION</a:t>
            </a:r>
            <a:endParaRPr/>
          </a:p>
        </p:txBody>
      </p:sp>
      <p:sp>
        <p:nvSpPr>
          <p:cNvPr id="110" name="Shape 110"/>
          <p:cNvSpPr txBox="1"/>
          <p:nvPr>
            <p:ph idx="1" type="body"/>
          </p:nvPr>
        </p:nvSpPr>
        <p:spPr>
          <a:xfrm>
            <a:off x="311700" y="1225225"/>
            <a:ext cx="8520600" cy="3354000"/>
          </a:xfrm>
          <a:prstGeom prst="rect">
            <a:avLst/>
          </a:prstGeom>
        </p:spPr>
        <p:txBody>
          <a:bodyPr anchorCtr="0" anchor="t" bIns="91425" lIns="91425" spcFirstLastPara="1" rIns="91425" wrap="square" tIns="91425">
            <a:noAutofit/>
          </a:bodyPr>
          <a:lstStyle/>
          <a:p>
            <a:pPr indent="0" lvl="0" marL="0">
              <a:spcBef>
                <a:spcPts val="0"/>
              </a:spcBef>
              <a:spcAft>
                <a:spcPts val="0"/>
              </a:spcAft>
              <a:buClr>
                <a:schemeClr val="dk1"/>
              </a:buClr>
              <a:buSzPts val="1100"/>
              <a:buFont typeface="Arial"/>
              <a:buNone/>
            </a:pPr>
            <a:r>
              <a:rPr lang="en" sz="1000">
                <a:latin typeface="Arial"/>
                <a:ea typeface="Arial"/>
                <a:cs typeface="Arial"/>
                <a:sym typeface="Arial"/>
              </a:rPr>
              <a:t>In order to make profit for the Ronald McDonald House, a wide array of fundraisers were utilized in order to make money.</a:t>
            </a:r>
            <a:endParaRPr sz="1000">
              <a:latin typeface="Arial"/>
              <a:ea typeface="Arial"/>
              <a:cs typeface="Arial"/>
              <a:sym typeface="Arial"/>
            </a:endParaRPr>
          </a:p>
          <a:p>
            <a:pPr indent="0" lvl="0" marL="0">
              <a:spcBef>
                <a:spcPts val="1600"/>
              </a:spcBef>
              <a:spcAft>
                <a:spcPts val="0"/>
              </a:spcAft>
              <a:buClr>
                <a:schemeClr val="dk1"/>
              </a:buClr>
              <a:buSzPts val="1100"/>
              <a:buFont typeface="Arial"/>
              <a:buNone/>
            </a:pPr>
            <a:r>
              <a:rPr lang="en" sz="1000">
                <a:latin typeface="Arial"/>
                <a:ea typeface="Arial"/>
                <a:cs typeface="Arial"/>
                <a:sym typeface="Arial"/>
              </a:rPr>
              <a:t>While the Reverse Raffle brought in the most money of any event, several other fundraisers were used</a:t>
            </a:r>
            <a:endParaRPr sz="1000">
              <a:latin typeface="Arial"/>
              <a:ea typeface="Arial"/>
              <a:cs typeface="Arial"/>
              <a:sym typeface="Arial"/>
            </a:endParaRPr>
          </a:p>
          <a:p>
            <a:pPr indent="0" lvl="0" marL="0">
              <a:spcBef>
                <a:spcPts val="1600"/>
              </a:spcBef>
              <a:spcAft>
                <a:spcPts val="0"/>
              </a:spcAft>
              <a:buClr>
                <a:schemeClr val="dk1"/>
              </a:buClr>
              <a:buSzPts val="1100"/>
              <a:buFont typeface="Arial"/>
              <a:buNone/>
            </a:pPr>
            <a:r>
              <a:rPr lang="en" sz="1000">
                <a:latin typeface="Arial"/>
                <a:ea typeface="Arial"/>
                <a:cs typeface="Arial"/>
                <a:sym typeface="Arial"/>
              </a:rPr>
              <a:t>Major Fundraisers that brought in profit (excluding Reverse Raffle ticket sales/auction item sales)</a:t>
            </a:r>
            <a:endParaRPr sz="1000">
              <a:latin typeface="Arial"/>
              <a:ea typeface="Arial"/>
              <a:cs typeface="Arial"/>
              <a:sym typeface="Arial"/>
            </a:endParaRPr>
          </a:p>
          <a:p>
            <a:pPr indent="0" lvl="0" marL="0">
              <a:spcBef>
                <a:spcPts val="1600"/>
              </a:spcBef>
              <a:spcAft>
                <a:spcPts val="0"/>
              </a:spcAft>
              <a:buClr>
                <a:schemeClr val="dk1"/>
              </a:buClr>
              <a:buSzPts val="1100"/>
              <a:buFont typeface="Arial"/>
              <a:buNone/>
            </a:pPr>
            <a:r>
              <a:rPr lang="en" sz="1000">
                <a:latin typeface="Arial"/>
                <a:ea typeface="Arial"/>
                <a:cs typeface="Arial"/>
                <a:sym typeface="Arial"/>
              </a:rPr>
              <a:t>              	-Chipotle Fundraiser</a:t>
            </a:r>
            <a:endParaRPr sz="1000">
              <a:latin typeface="Arial"/>
              <a:ea typeface="Arial"/>
              <a:cs typeface="Arial"/>
              <a:sym typeface="Arial"/>
            </a:endParaRPr>
          </a:p>
          <a:p>
            <a:pPr indent="0" lvl="0" marL="0">
              <a:spcBef>
                <a:spcPts val="1600"/>
              </a:spcBef>
              <a:spcAft>
                <a:spcPts val="0"/>
              </a:spcAft>
              <a:buClr>
                <a:schemeClr val="dk1"/>
              </a:buClr>
              <a:buSzPts val="1100"/>
              <a:buFont typeface="Arial"/>
              <a:buNone/>
            </a:pPr>
            <a:r>
              <a:rPr lang="en" sz="1000">
                <a:latin typeface="Arial"/>
                <a:ea typeface="Arial"/>
                <a:cs typeface="Arial"/>
                <a:sym typeface="Arial"/>
              </a:rPr>
              <a:t>              	-V Club Fundraiser</a:t>
            </a:r>
            <a:endParaRPr sz="1000">
              <a:latin typeface="Arial"/>
              <a:ea typeface="Arial"/>
              <a:cs typeface="Arial"/>
              <a:sym typeface="Arial"/>
            </a:endParaRPr>
          </a:p>
          <a:p>
            <a:pPr indent="0" lvl="0" marL="0">
              <a:spcBef>
                <a:spcPts val="1600"/>
              </a:spcBef>
              <a:spcAft>
                <a:spcPts val="0"/>
              </a:spcAft>
              <a:buClr>
                <a:schemeClr val="dk1"/>
              </a:buClr>
              <a:buSzPts val="1100"/>
              <a:buFont typeface="Arial"/>
              <a:buNone/>
            </a:pPr>
            <a:r>
              <a:rPr lang="en" sz="1000">
                <a:latin typeface="Arial"/>
                <a:ea typeface="Arial"/>
                <a:cs typeface="Arial"/>
                <a:sym typeface="Arial"/>
              </a:rPr>
              <a:t>              	-Black Sheep Comedy Fundraiser</a:t>
            </a:r>
            <a:endParaRPr sz="1000">
              <a:latin typeface="Arial"/>
              <a:ea typeface="Arial"/>
              <a:cs typeface="Arial"/>
              <a:sym typeface="Arial"/>
            </a:endParaRPr>
          </a:p>
          <a:p>
            <a:pPr indent="0" lvl="0" marL="0">
              <a:spcBef>
                <a:spcPts val="1600"/>
              </a:spcBef>
              <a:spcAft>
                <a:spcPts val="0"/>
              </a:spcAft>
              <a:buClr>
                <a:schemeClr val="dk1"/>
              </a:buClr>
              <a:buSzPts val="1100"/>
              <a:buFont typeface="Arial"/>
              <a:buNone/>
            </a:pPr>
            <a:r>
              <a:rPr lang="en" sz="1000">
                <a:latin typeface="Arial"/>
                <a:ea typeface="Arial"/>
                <a:cs typeface="Arial"/>
                <a:sym typeface="Arial"/>
              </a:rPr>
              <a:t>              	-Talking to St. Joseph Speech</a:t>
            </a:r>
            <a:endParaRPr sz="1000">
              <a:latin typeface="Arial"/>
              <a:ea typeface="Arial"/>
              <a:cs typeface="Arial"/>
              <a:sym typeface="Arial"/>
            </a:endParaRPr>
          </a:p>
          <a:p>
            <a:pPr indent="0" lvl="0" marL="0">
              <a:spcBef>
                <a:spcPts val="1600"/>
              </a:spcBef>
              <a:spcAft>
                <a:spcPts val="0"/>
              </a:spcAft>
              <a:buClr>
                <a:schemeClr val="dk1"/>
              </a:buClr>
              <a:buSzPts val="1100"/>
              <a:buFont typeface="Arial"/>
              <a:buNone/>
            </a:pPr>
            <a:r>
              <a:rPr lang="en" sz="1000">
                <a:latin typeface="Arial"/>
                <a:ea typeface="Arial"/>
                <a:cs typeface="Arial"/>
                <a:sym typeface="Arial"/>
              </a:rPr>
              <a:t>Often, these events put group members out of their comfort zone by requiring members to ask people for monetary donations</a:t>
            </a:r>
            <a:endParaRPr sz="1000">
              <a:latin typeface="Arial"/>
              <a:ea typeface="Arial"/>
              <a:cs typeface="Arial"/>
              <a:sym typeface="Arial"/>
            </a:endParaRPr>
          </a:p>
          <a:p>
            <a:pPr indent="0" lvl="0" marL="0">
              <a:spcBef>
                <a:spcPts val="1600"/>
              </a:spcBef>
              <a:spcAft>
                <a:spcPts val="1600"/>
              </a:spcAft>
              <a:buNone/>
            </a:pPr>
            <a:r>
              <a:t/>
            </a:r>
            <a:endParaRPr sz="11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4" name="Shape 114"/>
        <p:cNvGrpSpPr/>
        <p:nvPr/>
      </p:nvGrpSpPr>
      <p:grpSpPr>
        <a:xfrm>
          <a:off x="0" y="0"/>
          <a:ext cx="0" cy="0"/>
          <a:chOff x="0" y="0"/>
          <a:chExt cx="0" cy="0"/>
        </a:xfrm>
      </p:grpSpPr>
      <p:sp>
        <p:nvSpPr>
          <p:cNvPr id="115" name="Shape 115"/>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a:spcBef>
                <a:spcPts val="0"/>
              </a:spcBef>
              <a:spcAft>
                <a:spcPts val="0"/>
              </a:spcAft>
              <a:buNone/>
            </a:pPr>
            <a:r>
              <a:rPr lang="en"/>
              <a:t>REVERSE RAFFLE EVENT PLAN</a:t>
            </a:r>
            <a:endParaRPr/>
          </a:p>
        </p:txBody>
      </p:sp>
      <p:sp>
        <p:nvSpPr>
          <p:cNvPr id="116" name="Shape 116"/>
          <p:cNvSpPr txBox="1"/>
          <p:nvPr>
            <p:ph idx="1" type="body"/>
          </p:nvPr>
        </p:nvSpPr>
        <p:spPr>
          <a:xfrm>
            <a:off x="311700" y="1225225"/>
            <a:ext cx="8520600" cy="3646500"/>
          </a:xfrm>
          <a:prstGeom prst="rect">
            <a:avLst/>
          </a:prstGeom>
        </p:spPr>
        <p:txBody>
          <a:bodyPr anchorCtr="0" anchor="t" bIns="91425" lIns="91425" spcFirstLastPara="1" rIns="91425" wrap="square" tIns="91425">
            <a:noAutofit/>
          </a:bodyPr>
          <a:lstStyle/>
          <a:p>
            <a:pPr indent="0" lvl="0" marL="0" rtl="0">
              <a:spcBef>
                <a:spcPts val="0"/>
              </a:spcBef>
              <a:spcAft>
                <a:spcPts val="0"/>
              </a:spcAft>
              <a:buClr>
                <a:schemeClr val="dk1"/>
              </a:buClr>
              <a:buSzPts val="1100"/>
              <a:buFont typeface="Arial"/>
              <a:buNone/>
            </a:pPr>
            <a:r>
              <a:rPr b="1" lang="en" sz="1200">
                <a:solidFill>
                  <a:srgbClr val="F33A2F"/>
                </a:solidFill>
                <a:latin typeface="Arial"/>
                <a:ea typeface="Arial"/>
                <a:cs typeface="Arial"/>
                <a:sym typeface="Arial"/>
              </a:rPr>
              <a:t>What: </a:t>
            </a:r>
            <a:r>
              <a:rPr lang="en" sz="1000">
                <a:latin typeface="Arial"/>
                <a:ea typeface="Arial"/>
                <a:cs typeface="Arial"/>
                <a:sym typeface="Arial"/>
              </a:rPr>
              <a:t>The participants are offered the opportunity buy raffle tickets, and when their number is drawn they are disqualified. Halfway through the event the losing ticket holders may buy back into the raffle. The last ticket remaining wins the auctioned item. All proceeds will go towards to Ronald McDonald House for the Tri-State budget.</a:t>
            </a:r>
            <a:endParaRPr sz="1000">
              <a:latin typeface="Arial"/>
              <a:ea typeface="Arial"/>
              <a:cs typeface="Arial"/>
              <a:sym typeface="Arial"/>
            </a:endParaRPr>
          </a:p>
          <a:p>
            <a:pPr indent="0" lvl="0" marL="0" rtl="0">
              <a:spcBef>
                <a:spcPts val="0"/>
              </a:spcBef>
              <a:spcAft>
                <a:spcPts val="0"/>
              </a:spcAft>
              <a:buClr>
                <a:schemeClr val="dk1"/>
              </a:buClr>
              <a:buSzPts val="1100"/>
              <a:buFont typeface="Arial"/>
              <a:buNone/>
            </a:pPr>
            <a:r>
              <a:rPr b="1" lang="en" sz="1200">
                <a:solidFill>
                  <a:srgbClr val="F33A2F"/>
                </a:solidFill>
                <a:latin typeface="Arial"/>
                <a:ea typeface="Arial"/>
                <a:cs typeface="Arial"/>
                <a:sym typeface="Arial"/>
              </a:rPr>
              <a:t>Setting:</a:t>
            </a:r>
            <a:r>
              <a:rPr b="1" lang="en" sz="1000">
                <a:solidFill>
                  <a:srgbClr val="F33A2F"/>
                </a:solidFill>
                <a:latin typeface="Arial"/>
                <a:ea typeface="Arial"/>
                <a:cs typeface="Arial"/>
                <a:sym typeface="Arial"/>
              </a:rPr>
              <a:t> </a:t>
            </a:r>
            <a:r>
              <a:rPr lang="en" sz="1000">
                <a:latin typeface="Arial"/>
                <a:ea typeface="Arial"/>
                <a:cs typeface="Arial"/>
                <a:sym typeface="Arial"/>
              </a:rPr>
              <a:t>Black Sheep Harley Davidson Clubhouse</a:t>
            </a:r>
            <a:endParaRPr sz="1000">
              <a:latin typeface="Arial"/>
              <a:ea typeface="Arial"/>
              <a:cs typeface="Arial"/>
              <a:sym typeface="Arial"/>
            </a:endParaRPr>
          </a:p>
          <a:p>
            <a:pPr indent="0" lvl="0" marL="0" rtl="0">
              <a:spcBef>
                <a:spcPts val="0"/>
              </a:spcBef>
              <a:spcAft>
                <a:spcPts val="0"/>
              </a:spcAft>
              <a:buClr>
                <a:schemeClr val="dk1"/>
              </a:buClr>
              <a:buSzPts val="1100"/>
              <a:buFont typeface="Arial"/>
              <a:buNone/>
            </a:pPr>
            <a:r>
              <a:rPr b="1" lang="en" sz="1200">
                <a:solidFill>
                  <a:srgbClr val="F33A2F"/>
                </a:solidFill>
                <a:latin typeface="Arial"/>
                <a:ea typeface="Arial"/>
                <a:cs typeface="Arial"/>
                <a:sym typeface="Arial"/>
              </a:rPr>
              <a:t>Date:</a:t>
            </a:r>
            <a:r>
              <a:rPr lang="en" sz="1000">
                <a:latin typeface="Arial"/>
                <a:ea typeface="Arial"/>
                <a:cs typeface="Arial"/>
                <a:sym typeface="Arial"/>
              </a:rPr>
              <a:t> April 28, 2018</a:t>
            </a:r>
            <a:endParaRPr sz="1000">
              <a:latin typeface="Arial"/>
              <a:ea typeface="Arial"/>
              <a:cs typeface="Arial"/>
              <a:sym typeface="Arial"/>
            </a:endParaRPr>
          </a:p>
          <a:p>
            <a:pPr indent="0" lvl="0" marL="0" rtl="0">
              <a:spcBef>
                <a:spcPts val="0"/>
              </a:spcBef>
              <a:spcAft>
                <a:spcPts val="0"/>
              </a:spcAft>
              <a:buClr>
                <a:schemeClr val="dk1"/>
              </a:buClr>
              <a:buSzPts val="1100"/>
              <a:buFont typeface="Arial"/>
              <a:buNone/>
            </a:pPr>
            <a:r>
              <a:rPr b="1" lang="en" sz="1200">
                <a:solidFill>
                  <a:srgbClr val="F33A2F"/>
                </a:solidFill>
                <a:latin typeface="Arial"/>
                <a:ea typeface="Arial"/>
                <a:cs typeface="Arial"/>
                <a:sym typeface="Arial"/>
              </a:rPr>
              <a:t>Time:</a:t>
            </a:r>
            <a:endParaRPr b="1" sz="1200">
              <a:solidFill>
                <a:srgbClr val="F33A2F"/>
              </a:solidFill>
              <a:latin typeface="Arial"/>
              <a:ea typeface="Arial"/>
              <a:cs typeface="Arial"/>
              <a:sym typeface="Arial"/>
            </a:endParaRPr>
          </a:p>
          <a:p>
            <a:pPr indent="0" lvl="0" marL="0" rtl="0">
              <a:spcBef>
                <a:spcPts val="0"/>
              </a:spcBef>
              <a:spcAft>
                <a:spcPts val="0"/>
              </a:spcAft>
              <a:buClr>
                <a:schemeClr val="dk1"/>
              </a:buClr>
              <a:buSzPts val="1100"/>
              <a:buFont typeface="Arial"/>
              <a:buNone/>
            </a:pPr>
            <a:r>
              <a:rPr lang="en" sz="1000">
                <a:latin typeface="Arial"/>
                <a:ea typeface="Arial"/>
                <a:cs typeface="Arial"/>
                <a:sym typeface="Arial"/>
              </a:rPr>
              <a:t>- Raffle begins at 7 p.m.</a:t>
            </a:r>
            <a:endParaRPr sz="1000">
              <a:latin typeface="Arial"/>
              <a:ea typeface="Arial"/>
              <a:cs typeface="Arial"/>
              <a:sym typeface="Arial"/>
            </a:endParaRPr>
          </a:p>
          <a:p>
            <a:pPr indent="0" lvl="0" marL="0" rtl="0">
              <a:spcBef>
                <a:spcPts val="0"/>
              </a:spcBef>
              <a:spcAft>
                <a:spcPts val="0"/>
              </a:spcAft>
              <a:buClr>
                <a:schemeClr val="dk1"/>
              </a:buClr>
              <a:buSzPts val="1100"/>
              <a:buFont typeface="Arial"/>
              <a:buNone/>
            </a:pPr>
            <a:r>
              <a:rPr lang="en" sz="1000">
                <a:latin typeface="Arial"/>
                <a:ea typeface="Arial"/>
                <a:cs typeface="Arial"/>
                <a:sym typeface="Arial"/>
              </a:rPr>
              <a:t>- Silent Auction ends at 10:30</a:t>
            </a:r>
            <a:endParaRPr sz="1000">
              <a:latin typeface="Arial"/>
              <a:ea typeface="Arial"/>
              <a:cs typeface="Arial"/>
              <a:sym typeface="Arial"/>
            </a:endParaRPr>
          </a:p>
          <a:p>
            <a:pPr indent="0" lvl="0" marL="0" rtl="0">
              <a:spcBef>
                <a:spcPts val="0"/>
              </a:spcBef>
              <a:spcAft>
                <a:spcPts val="0"/>
              </a:spcAft>
              <a:buClr>
                <a:schemeClr val="dk1"/>
              </a:buClr>
              <a:buSzPts val="1100"/>
              <a:buFont typeface="Arial"/>
              <a:buNone/>
            </a:pPr>
            <a:r>
              <a:rPr lang="en" sz="1000">
                <a:latin typeface="Arial"/>
                <a:ea typeface="Arial"/>
                <a:cs typeface="Arial"/>
                <a:sym typeface="Arial"/>
              </a:rPr>
              <a:t>- Event ends by 11 p.m.</a:t>
            </a:r>
            <a:endParaRPr sz="1000">
              <a:latin typeface="Arial"/>
              <a:ea typeface="Arial"/>
              <a:cs typeface="Arial"/>
              <a:sym typeface="Arial"/>
            </a:endParaRPr>
          </a:p>
          <a:p>
            <a:pPr indent="0" lvl="0" marL="0" rtl="0">
              <a:spcBef>
                <a:spcPts val="0"/>
              </a:spcBef>
              <a:spcAft>
                <a:spcPts val="0"/>
              </a:spcAft>
              <a:buClr>
                <a:schemeClr val="dk1"/>
              </a:buClr>
              <a:buSzPts val="1100"/>
              <a:buFont typeface="Arial"/>
              <a:buNone/>
            </a:pPr>
            <a:r>
              <a:rPr b="1" lang="en" sz="1200">
                <a:solidFill>
                  <a:srgbClr val="F33A2F"/>
                </a:solidFill>
                <a:latin typeface="Arial"/>
                <a:ea typeface="Arial"/>
                <a:cs typeface="Arial"/>
                <a:sym typeface="Arial"/>
              </a:rPr>
              <a:t>Ticket Prices:</a:t>
            </a:r>
            <a:r>
              <a:rPr b="1" lang="en" sz="1000">
                <a:solidFill>
                  <a:srgbClr val="F33A2F"/>
                </a:solidFill>
                <a:latin typeface="Arial"/>
                <a:ea typeface="Arial"/>
                <a:cs typeface="Arial"/>
                <a:sym typeface="Arial"/>
              </a:rPr>
              <a:t> </a:t>
            </a:r>
            <a:r>
              <a:rPr lang="en" sz="1000">
                <a:latin typeface="Arial"/>
                <a:ea typeface="Arial"/>
                <a:cs typeface="Arial"/>
                <a:sym typeface="Arial"/>
              </a:rPr>
              <a:t>$50 per person</a:t>
            </a:r>
            <a:endParaRPr sz="1000">
              <a:latin typeface="Arial"/>
              <a:ea typeface="Arial"/>
              <a:cs typeface="Arial"/>
              <a:sym typeface="Arial"/>
            </a:endParaRPr>
          </a:p>
          <a:p>
            <a:pPr indent="0" lvl="0" marL="0" rtl="0">
              <a:spcBef>
                <a:spcPts val="0"/>
              </a:spcBef>
              <a:spcAft>
                <a:spcPts val="0"/>
              </a:spcAft>
              <a:buClr>
                <a:schemeClr val="dk1"/>
              </a:buClr>
              <a:buSzPts val="1100"/>
              <a:buFont typeface="Arial"/>
              <a:buNone/>
            </a:pPr>
            <a:r>
              <a:rPr b="1" lang="en" sz="1200">
                <a:solidFill>
                  <a:srgbClr val="F33A2F"/>
                </a:solidFill>
                <a:latin typeface="Arial"/>
                <a:ea typeface="Arial"/>
                <a:cs typeface="Arial"/>
                <a:sym typeface="Arial"/>
              </a:rPr>
              <a:t>Raffle ticket prices:</a:t>
            </a:r>
            <a:endParaRPr b="1" sz="1200">
              <a:solidFill>
                <a:srgbClr val="F33A2F"/>
              </a:solidFill>
              <a:latin typeface="Arial"/>
              <a:ea typeface="Arial"/>
              <a:cs typeface="Arial"/>
              <a:sym typeface="Arial"/>
            </a:endParaRPr>
          </a:p>
          <a:p>
            <a:pPr indent="0" lvl="0" marL="0" rtl="0">
              <a:spcBef>
                <a:spcPts val="0"/>
              </a:spcBef>
              <a:spcAft>
                <a:spcPts val="0"/>
              </a:spcAft>
              <a:buClr>
                <a:schemeClr val="dk1"/>
              </a:buClr>
              <a:buSzPts val="1100"/>
              <a:buFont typeface="Arial"/>
              <a:buNone/>
            </a:pPr>
            <a:r>
              <a:rPr lang="en" sz="1000">
                <a:latin typeface="Arial"/>
                <a:ea typeface="Arial"/>
                <a:cs typeface="Arial"/>
                <a:sym typeface="Arial"/>
              </a:rPr>
              <a:t>- Buy in starting at $10 and gradually increases throughout the night</a:t>
            </a:r>
            <a:endParaRPr sz="1000">
              <a:latin typeface="Arial"/>
              <a:ea typeface="Arial"/>
              <a:cs typeface="Arial"/>
              <a:sym typeface="Arial"/>
            </a:endParaRPr>
          </a:p>
          <a:p>
            <a:pPr indent="0" lvl="0" marL="0" rtl="0">
              <a:spcBef>
                <a:spcPts val="0"/>
              </a:spcBef>
              <a:spcAft>
                <a:spcPts val="0"/>
              </a:spcAft>
              <a:buClr>
                <a:schemeClr val="dk1"/>
              </a:buClr>
              <a:buSzPts val="1100"/>
              <a:buFont typeface="Arial"/>
              <a:buNone/>
            </a:pPr>
            <a:r>
              <a:rPr lang="en" sz="1000">
                <a:latin typeface="Arial"/>
                <a:ea typeface="Arial"/>
                <a:cs typeface="Arial"/>
                <a:sym typeface="Arial"/>
              </a:rPr>
              <a:t>Attire: Cocktail</a:t>
            </a:r>
            <a:endParaRPr sz="1000">
              <a:latin typeface="Arial"/>
              <a:ea typeface="Arial"/>
              <a:cs typeface="Arial"/>
              <a:sym typeface="Arial"/>
            </a:endParaRPr>
          </a:p>
          <a:p>
            <a:pPr indent="0" lvl="0" marL="0" rtl="0">
              <a:spcBef>
                <a:spcPts val="0"/>
              </a:spcBef>
              <a:spcAft>
                <a:spcPts val="0"/>
              </a:spcAft>
              <a:buClr>
                <a:schemeClr val="dk1"/>
              </a:buClr>
              <a:buSzPts val="1100"/>
              <a:buFont typeface="Arial"/>
              <a:buNone/>
            </a:pPr>
            <a:r>
              <a:rPr b="1" lang="en" sz="1200">
                <a:solidFill>
                  <a:srgbClr val="F33A2F"/>
                </a:solidFill>
                <a:latin typeface="Arial"/>
                <a:ea typeface="Arial"/>
                <a:cs typeface="Arial"/>
                <a:sym typeface="Arial"/>
              </a:rPr>
              <a:t>Food: </a:t>
            </a:r>
            <a:r>
              <a:rPr lang="en" sz="1000">
                <a:latin typeface="Arial"/>
                <a:ea typeface="Arial"/>
                <a:cs typeface="Arial"/>
                <a:sym typeface="Arial"/>
              </a:rPr>
              <a:t>Catering from Holy Smoke BBQ</a:t>
            </a:r>
            <a:endParaRPr sz="1000">
              <a:latin typeface="Arial"/>
              <a:ea typeface="Arial"/>
              <a:cs typeface="Arial"/>
              <a:sym typeface="Arial"/>
            </a:endParaRPr>
          </a:p>
          <a:p>
            <a:pPr indent="0" lvl="0" marL="0" rtl="0">
              <a:spcBef>
                <a:spcPts val="0"/>
              </a:spcBef>
              <a:spcAft>
                <a:spcPts val="0"/>
              </a:spcAft>
              <a:buClr>
                <a:schemeClr val="dk1"/>
              </a:buClr>
              <a:buSzPts val="1100"/>
              <a:buFont typeface="Arial"/>
              <a:buNone/>
            </a:pPr>
            <a:r>
              <a:rPr b="1" lang="en" sz="1200">
                <a:solidFill>
                  <a:srgbClr val="F33A2F"/>
                </a:solidFill>
                <a:latin typeface="Arial"/>
                <a:ea typeface="Arial"/>
                <a:cs typeface="Arial"/>
                <a:sym typeface="Arial"/>
              </a:rPr>
              <a:t>Extras:</a:t>
            </a:r>
            <a:endParaRPr b="1" sz="1200">
              <a:solidFill>
                <a:srgbClr val="F33A2F"/>
              </a:solidFill>
              <a:latin typeface="Arial"/>
              <a:ea typeface="Arial"/>
              <a:cs typeface="Arial"/>
              <a:sym typeface="Arial"/>
            </a:endParaRPr>
          </a:p>
          <a:p>
            <a:pPr indent="0" lvl="0" marL="0" rtl="0">
              <a:spcBef>
                <a:spcPts val="0"/>
              </a:spcBef>
              <a:spcAft>
                <a:spcPts val="0"/>
              </a:spcAft>
              <a:buClr>
                <a:schemeClr val="dk1"/>
              </a:buClr>
              <a:buSzPts val="1100"/>
              <a:buFont typeface="Arial"/>
              <a:buNone/>
            </a:pPr>
            <a:r>
              <a:rPr lang="en" sz="1000">
                <a:latin typeface="Arial"/>
                <a:ea typeface="Arial"/>
                <a:cs typeface="Arial"/>
                <a:sym typeface="Arial"/>
              </a:rPr>
              <a:t>- Photo booth</a:t>
            </a:r>
            <a:endParaRPr sz="1000">
              <a:latin typeface="Arial"/>
              <a:ea typeface="Arial"/>
              <a:cs typeface="Arial"/>
              <a:sym typeface="Arial"/>
            </a:endParaRPr>
          </a:p>
          <a:p>
            <a:pPr indent="0" lvl="0" marL="0" rtl="0">
              <a:spcBef>
                <a:spcPts val="0"/>
              </a:spcBef>
              <a:spcAft>
                <a:spcPts val="0"/>
              </a:spcAft>
              <a:buClr>
                <a:schemeClr val="dk1"/>
              </a:buClr>
              <a:buSzPts val="1100"/>
              <a:buFont typeface="Arial"/>
              <a:buNone/>
            </a:pPr>
            <a:r>
              <a:rPr lang="en" sz="1000">
                <a:latin typeface="Arial"/>
                <a:ea typeface="Arial"/>
                <a:cs typeface="Arial"/>
                <a:sym typeface="Arial"/>
              </a:rPr>
              <a:t>- Silent auction</a:t>
            </a:r>
            <a:endParaRPr sz="1000">
              <a:latin typeface="Arial"/>
              <a:ea typeface="Arial"/>
              <a:cs typeface="Arial"/>
              <a:sym typeface="Arial"/>
            </a:endParaRPr>
          </a:p>
          <a:p>
            <a:pPr indent="0" lvl="0" marL="0" rtl="0">
              <a:spcBef>
                <a:spcPts val="0"/>
              </a:spcBef>
              <a:spcAft>
                <a:spcPts val="0"/>
              </a:spcAft>
              <a:buClr>
                <a:schemeClr val="dk1"/>
              </a:buClr>
              <a:buSzPts val="1100"/>
              <a:buFont typeface="Arial"/>
              <a:buNone/>
            </a:pPr>
            <a:r>
              <a:rPr lang="en" sz="1000">
                <a:latin typeface="Arial"/>
                <a:ea typeface="Arial"/>
                <a:cs typeface="Arial"/>
                <a:sym typeface="Arial"/>
              </a:rPr>
              <a:t>- City Heat for live entertainment</a:t>
            </a:r>
            <a:endParaRPr sz="1000">
              <a:latin typeface="Arial"/>
              <a:ea typeface="Arial"/>
              <a:cs typeface="Arial"/>
              <a:sym typeface="Arial"/>
            </a:endParaRPr>
          </a:p>
          <a:p>
            <a:pPr indent="0" lvl="0" marL="0">
              <a:spcBef>
                <a:spcPts val="0"/>
              </a:spcBef>
              <a:spcAft>
                <a:spcPts val="160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Luxe">
  <a:themeElements>
    <a:clrScheme name="Luxe">
      <a:dk1>
        <a:srgbClr val="000000"/>
      </a:dk1>
      <a:lt1>
        <a:srgbClr val="FFFFFF"/>
      </a:lt1>
      <a:dk2>
        <a:srgbClr val="B7B7B7"/>
      </a:dk2>
      <a:lt2>
        <a:srgbClr val="CCA677"/>
      </a:lt2>
      <a:accent1>
        <a:srgbClr val="5D4037"/>
      </a:accent1>
      <a:accent2>
        <a:srgbClr val="455A64"/>
      </a:accent2>
      <a:accent3>
        <a:srgbClr val="607D8B"/>
      </a:accent3>
      <a:accent4>
        <a:srgbClr val="78909C"/>
      </a:accent4>
      <a:accent5>
        <a:srgbClr val="57BB8A"/>
      </a:accent5>
      <a:accent6>
        <a:srgbClr val="DCE755"/>
      </a:accent6>
      <a:hlink>
        <a:srgbClr val="57BB8A"/>
      </a:hlink>
      <a:folHlink>
        <a:srgbClr val="57BB8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